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73" r:id="rId2"/>
    <p:sldId id="458" r:id="rId3"/>
    <p:sldId id="427" r:id="rId4"/>
    <p:sldId id="420" r:id="rId5"/>
    <p:sldId id="456" r:id="rId6"/>
    <p:sldId id="459" r:id="rId7"/>
    <p:sldId id="429" r:id="rId8"/>
    <p:sldId id="258" r:id="rId9"/>
    <p:sldId id="400" r:id="rId10"/>
    <p:sldId id="439" r:id="rId11"/>
    <p:sldId id="426" r:id="rId12"/>
    <p:sldId id="433" r:id="rId13"/>
    <p:sldId id="440" r:id="rId14"/>
    <p:sldId id="441" r:id="rId15"/>
    <p:sldId id="409" r:id="rId16"/>
    <p:sldId id="414" r:id="rId17"/>
    <p:sldId id="449" r:id="rId18"/>
    <p:sldId id="450" r:id="rId19"/>
    <p:sldId id="435" r:id="rId20"/>
    <p:sldId id="436" r:id="rId21"/>
    <p:sldId id="437" r:id="rId22"/>
    <p:sldId id="442" r:id="rId23"/>
    <p:sldId id="438" r:id="rId24"/>
    <p:sldId id="443" r:id="rId25"/>
    <p:sldId id="393" r:id="rId26"/>
    <p:sldId id="412" r:id="rId27"/>
    <p:sldId id="415" r:id="rId28"/>
    <p:sldId id="451" r:id="rId29"/>
    <p:sldId id="445" r:id="rId30"/>
    <p:sldId id="446" r:id="rId31"/>
    <p:sldId id="447" r:id="rId32"/>
    <p:sldId id="452" r:id="rId33"/>
    <p:sldId id="453" r:id="rId34"/>
    <p:sldId id="454" r:id="rId35"/>
    <p:sldId id="448" r:id="rId36"/>
    <p:sldId id="396" r:id="rId37"/>
    <p:sldId id="455" r:id="rId38"/>
    <p:sldId id="457" r:id="rId39"/>
    <p:sldId id="405" r:id="rId40"/>
    <p:sldId id="40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 Engstrom" initials="CE" lastIdx="1" clrIdx="0">
    <p:extLst>
      <p:ext uri="{19B8F6BF-5375-455C-9EA6-DF929625EA0E}">
        <p15:presenceInfo xmlns:p15="http://schemas.microsoft.com/office/powerpoint/2012/main" userId="S::uqcengst@uq.edu.au::cc7cc542-6ab9-4e43-ab48-bff50c9c73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47A"/>
    <a:srgbClr val="962A8B"/>
    <a:srgbClr val="E62645"/>
    <a:srgbClr val="2EA836"/>
    <a:srgbClr val="D9AC6D"/>
    <a:srgbClr val="EB602B"/>
    <a:srgbClr val="FBB800"/>
    <a:srgbClr val="4085C6"/>
    <a:srgbClr val="00A2C7"/>
    <a:srgbClr val="999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78" autoAdjust="0"/>
  </p:normalViewPr>
  <p:slideViewPr>
    <p:cSldViewPr showGuides="1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0FD5D-4451-4DA6-BABF-4D74C5A4AB2F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29BE3A41-D758-4365-A39E-B8B982879B61}">
      <dgm:prSet phldrT="[Text]"/>
      <dgm:spPr/>
      <dgm:t>
        <a:bodyPr/>
        <a:lstStyle/>
        <a:p>
          <a:r>
            <a:rPr lang="en-US" dirty="0"/>
            <a:t>Handcraft features</a:t>
          </a:r>
          <a:endParaRPr lang="en-AU" dirty="0"/>
        </a:p>
      </dgm:t>
    </dgm:pt>
    <dgm:pt modelId="{088F940F-E9B7-4722-9518-1F7FED49C9FF}" type="parTrans" cxnId="{4C5EEE6A-94BD-428B-B819-A61D59783741}">
      <dgm:prSet/>
      <dgm:spPr/>
      <dgm:t>
        <a:bodyPr/>
        <a:lstStyle/>
        <a:p>
          <a:endParaRPr lang="en-AU"/>
        </a:p>
      </dgm:t>
    </dgm:pt>
    <dgm:pt modelId="{C40B6050-CF9C-4CD0-8FDB-AC54D24F5115}" type="sibTrans" cxnId="{4C5EEE6A-94BD-428B-B819-A61D59783741}">
      <dgm:prSet/>
      <dgm:spPr/>
      <dgm:t>
        <a:bodyPr/>
        <a:lstStyle/>
        <a:p>
          <a:endParaRPr lang="en-AU"/>
        </a:p>
      </dgm:t>
    </dgm:pt>
    <dgm:pt modelId="{D24B6CF7-99B9-42E2-AA97-6B2B00B25624}">
      <dgm:prSet phldrT="[Text]"/>
      <dgm:spPr/>
      <dgm:t>
        <a:bodyPr/>
        <a:lstStyle/>
        <a:p>
          <a:r>
            <a:rPr lang="en-US" dirty="0"/>
            <a:t>Tune parameters</a:t>
          </a:r>
          <a:endParaRPr lang="en-AU" dirty="0"/>
        </a:p>
      </dgm:t>
    </dgm:pt>
    <dgm:pt modelId="{BDC651AE-EBE4-4E69-9390-0B43D3611F7D}" type="parTrans" cxnId="{77BA28CB-C2B9-4E9B-BAB2-51184D444DDE}">
      <dgm:prSet/>
      <dgm:spPr/>
      <dgm:t>
        <a:bodyPr/>
        <a:lstStyle/>
        <a:p>
          <a:endParaRPr lang="en-AU"/>
        </a:p>
      </dgm:t>
    </dgm:pt>
    <dgm:pt modelId="{68BF6108-CE1C-4231-8C39-D8E9798955C2}" type="sibTrans" cxnId="{77BA28CB-C2B9-4E9B-BAB2-51184D444DDE}">
      <dgm:prSet/>
      <dgm:spPr/>
      <dgm:t>
        <a:bodyPr/>
        <a:lstStyle/>
        <a:p>
          <a:endParaRPr lang="en-AU"/>
        </a:p>
      </dgm:t>
    </dgm:pt>
    <dgm:pt modelId="{7DD6CDE2-A8F0-4E8C-9D0A-EDB3E91E5102}">
      <dgm:prSet phldrT="[Text]"/>
      <dgm:spPr/>
      <dgm:t>
        <a:bodyPr/>
        <a:lstStyle/>
        <a:p>
          <a:r>
            <a:rPr lang="en-US" dirty="0"/>
            <a:t>Obtain Results</a:t>
          </a:r>
          <a:endParaRPr lang="en-AU" dirty="0"/>
        </a:p>
      </dgm:t>
    </dgm:pt>
    <dgm:pt modelId="{34265833-CAB8-48F0-BA91-C9667A360863}" type="parTrans" cxnId="{56206ECE-2584-4738-9DDB-76AA1D79ADB8}">
      <dgm:prSet/>
      <dgm:spPr/>
      <dgm:t>
        <a:bodyPr/>
        <a:lstStyle/>
        <a:p>
          <a:endParaRPr lang="en-AU"/>
        </a:p>
      </dgm:t>
    </dgm:pt>
    <dgm:pt modelId="{65E8D5CD-203E-4E87-B867-B9E3F3CAE2DA}" type="sibTrans" cxnId="{56206ECE-2584-4738-9DDB-76AA1D79ADB8}">
      <dgm:prSet/>
      <dgm:spPr/>
      <dgm:t>
        <a:bodyPr/>
        <a:lstStyle/>
        <a:p>
          <a:endParaRPr lang="en-AU"/>
        </a:p>
      </dgm:t>
    </dgm:pt>
    <dgm:pt modelId="{6EDBAFEB-1D7E-4EF0-8C0B-F03B984D9AFB}" type="pres">
      <dgm:prSet presAssocID="{7990FD5D-4451-4DA6-BABF-4D74C5A4AB2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6C779B9-479A-41A2-B545-2C5954B4729B}" type="pres">
      <dgm:prSet presAssocID="{29BE3A41-D758-4365-A39E-B8B982879B61}" presName="gear1" presStyleLbl="node1" presStyleIdx="0" presStyleCnt="3">
        <dgm:presLayoutVars>
          <dgm:chMax val="1"/>
          <dgm:bulletEnabled val="1"/>
        </dgm:presLayoutVars>
      </dgm:prSet>
      <dgm:spPr/>
    </dgm:pt>
    <dgm:pt modelId="{9A392C0D-3801-4B70-92E9-840DADDF70C8}" type="pres">
      <dgm:prSet presAssocID="{29BE3A41-D758-4365-A39E-B8B982879B61}" presName="gear1srcNode" presStyleLbl="node1" presStyleIdx="0" presStyleCnt="3"/>
      <dgm:spPr/>
    </dgm:pt>
    <dgm:pt modelId="{8073100F-C37E-4E81-BE5B-D1D0B2DC92AF}" type="pres">
      <dgm:prSet presAssocID="{29BE3A41-D758-4365-A39E-B8B982879B61}" presName="gear1dstNode" presStyleLbl="node1" presStyleIdx="0" presStyleCnt="3"/>
      <dgm:spPr/>
    </dgm:pt>
    <dgm:pt modelId="{9208E2EF-751E-4BED-8843-18DFE598CC65}" type="pres">
      <dgm:prSet presAssocID="{D24B6CF7-99B9-42E2-AA97-6B2B00B25624}" presName="gear2" presStyleLbl="node1" presStyleIdx="1" presStyleCnt="3">
        <dgm:presLayoutVars>
          <dgm:chMax val="1"/>
          <dgm:bulletEnabled val="1"/>
        </dgm:presLayoutVars>
      </dgm:prSet>
      <dgm:spPr/>
    </dgm:pt>
    <dgm:pt modelId="{CAA1600B-13B4-44AF-833E-DD7E4504A63C}" type="pres">
      <dgm:prSet presAssocID="{D24B6CF7-99B9-42E2-AA97-6B2B00B25624}" presName="gear2srcNode" presStyleLbl="node1" presStyleIdx="1" presStyleCnt="3"/>
      <dgm:spPr/>
    </dgm:pt>
    <dgm:pt modelId="{D0989F6D-B54F-4AC5-9900-9E63A29AEA5E}" type="pres">
      <dgm:prSet presAssocID="{D24B6CF7-99B9-42E2-AA97-6B2B00B25624}" presName="gear2dstNode" presStyleLbl="node1" presStyleIdx="1" presStyleCnt="3"/>
      <dgm:spPr/>
    </dgm:pt>
    <dgm:pt modelId="{D26244B3-EF2D-4222-B816-260FA65481B5}" type="pres">
      <dgm:prSet presAssocID="{7DD6CDE2-A8F0-4E8C-9D0A-EDB3E91E5102}" presName="gear3" presStyleLbl="node1" presStyleIdx="2" presStyleCnt="3"/>
      <dgm:spPr/>
    </dgm:pt>
    <dgm:pt modelId="{D72C40DD-F778-4EF5-AB9C-51BCC054E30C}" type="pres">
      <dgm:prSet presAssocID="{7DD6CDE2-A8F0-4E8C-9D0A-EDB3E91E510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863BDAC-EEAF-4A9B-8F3E-543D7918737C}" type="pres">
      <dgm:prSet presAssocID="{7DD6CDE2-A8F0-4E8C-9D0A-EDB3E91E5102}" presName="gear3srcNode" presStyleLbl="node1" presStyleIdx="2" presStyleCnt="3"/>
      <dgm:spPr/>
    </dgm:pt>
    <dgm:pt modelId="{57FC3A36-F132-44C1-AACA-BDF4271C74FD}" type="pres">
      <dgm:prSet presAssocID="{7DD6CDE2-A8F0-4E8C-9D0A-EDB3E91E5102}" presName="gear3dstNode" presStyleLbl="node1" presStyleIdx="2" presStyleCnt="3"/>
      <dgm:spPr/>
    </dgm:pt>
    <dgm:pt modelId="{E96067FF-F075-45A1-B8E3-B47B2C02A18C}" type="pres">
      <dgm:prSet presAssocID="{C40B6050-CF9C-4CD0-8FDB-AC54D24F5115}" presName="connector1" presStyleLbl="sibTrans2D1" presStyleIdx="0" presStyleCnt="3"/>
      <dgm:spPr/>
    </dgm:pt>
    <dgm:pt modelId="{5E4999C1-47E4-45BC-BC15-338F25F10EFF}" type="pres">
      <dgm:prSet presAssocID="{68BF6108-CE1C-4231-8C39-D8E9798955C2}" presName="connector2" presStyleLbl="sibTrans2D1" presStyleIdx="1" presStyleCnt="3"/>
      <dgm:spPr/>
    </dgm:pt>
    <dgm:pt modelId="{4940CA58-66DE-4B9C-BE73-2A7E66741435}" type="pres">
      <dgm:prSet presAssocID="{65E8D5CD-203E-4E87-B867-B9E3F3CAE2DA}" presName="connector3" presStyleLbl="sibTrans2D1" presStyleIdx="2" presStyleCnt="3"/>
      <dgm:spPr/>
    </dgm:pt>
  </dgm:ptLst>
  <dgm:cxnLst>
    <dgm:cxn modelId="{260EB001-31E7-4A32-ABC5-D743AF736B3E}" type="presOf" srcId="{D24B6CF7-99B9-42E2-AA97-6B2B00B25624}" destId="{CAA1600B-13B4-44AF-833E-DD7E4504A63C}" srcOrd="1" destOrd="0" presId="urn:microsoft.com/office/officeart/2005/8/layout/gear1"/>
    <dgm:cxn modelId="{CBC01209-BBB2-49BA-B252-3EEFFC28B47A}" type="presOf" srcId="{7DD6CDE2-A8F0-4E8C-9D0A-EDB3E91E5102}" destId="{D72C40DD-F778-4EF5-AB9C-51BCC054E30C}" srcOrd="1" destOrd="0" presId="urn:microsoft.com/office/officeart/2005/8/layout/gear1"/>
    <dgm:cxn modelId="{A15C3F20-BD24-40CE-BE04-F7E2C33AFE45}" type="presOf" srcId="{65E8D5CD-203E-4E87-B867-B9E3F3CAE2DA}" destId="{4940CA58-66DE-4B9C-BE73-2A7E66741435}" srcOrd="0" destOrd="0" presId="urn:microsoft.com/office/officeart/2005/8/layout/gear1"/>
    <dgm:cxn modelId="{E67C1721-190E-41C9-8768-A0412953CDEF}" type="presOf" srcId="{29BE3A41-D758-4365-A39E-B8B982879B61}" destId="{9A392C0D-3801-4B70-92E9-840DADDF70C8}" srcOrd="1" destOrd="0" presId="urn:microsoft.com/office/officeart/2005/8/layout/gear1"/>
    <dgm:cxn modelId="{1E3D623B-16EF-4B45-A297-92244888CBEF}" type="presOf" srcId="{7DD6CDE2-A8F0-4E8C-9D0A-EDB3E91E5102}" destId="{57FC3A36-F132-44C1-AACA-BDF4271C74FD}" srcOrd="3" destOrd="0" presId="urn:microsoft.com/office/officeart/2005/8/layout/gear1"/>
    <dgm:cxn modelId="{F5BFE43F-F995-4A2E-89ED-815116F3F5B4}" type="presOf" srcId="{D24B6CF7-99B9-42E2-AA97-6B2B00B25624}" destId="{9208E2EF-751E-4BED-8843-18DFE598CC65}" srcOrd="0" destOrd="0" presId="urn:microsoft.com/office/officeart/2005/8/layout/gear1"/>
    <dgm:cxn modelId="{CF41DB62-F930-46DA-B055-05373A486033}" type="presOf" srcId="{68BF6108-CE1C-4231-8C39-D8E9798955C2}" destId="{5E4999C1-47E4-45BC-BC15-338F25F10EFF}" srcOrd="0" destOrd="0" presId="urn:microsoft.com/office/officeart/2005/8/layout/gear1"/>
    <dgm:cxn modelId="{CFEB0C44-56F6-4F2A-BCA0-A049C90BEDFB}" type="presOf" srcId="{C40B6050-CF9C-4CD0-8FDB-AC54D24F5115}" destId="{E96067FF-F075-45A1-B8E3-B47B2C02A18C}" srcOrd="0" destOrd="0" presId="urn:microsoft.com/office/officeart/2005/8/layout/gear1"/>
    <dgm:cxn modelId="{009E4B65-EE29-40A7-BA65-817B4526C7F7}" type="presOf" srcId="{29BE3A41-D758-4365-A39E-B8B982879B61}" destId="{8073100F-C37E-4E81-BE5B-D1D0B2DC92AF}" srcOrd="2" destOrd="0" presId="urn:microsoft.com/office/officeart/2005/8/layout/gear1"/>
    <dgm:cxn modelId="{4C5EEE6A-94BD-428B-B819-A61D59783741}" srcId="{7990FD5D-4451-4DA6-BABF-4D74C5A4AB2F}" destId="{29BE3A41-D758-4365-A39E-B8B982879B61}" srcOrd="0" destOrd="0" parTransId="{088F940F-E9B7-4722-9518-1F7FED49C9FF}" sibTransId="{C40B6050-CF9C-4CD0-8FDB-AC54D24F5115}"/>
    <dgm:cxn modelId="{3CB05D8A-6561-4ED2-8DFB-F4284C919ACE}" type="presOf" srcId="{D24B6CF7-99B9-42E2-AA97-6B2B00B25624}" destId="{D0989F6D-B54F-4AC5-9900-9E63A29AEA5E}" srcOrd="2" destOrd="0" presId="urn:microsoft.com/office/officeart/2005/8/layout/gear1"/>
    <dgm:cxn modelId="{D68FE6AC-ECFD-4EDB-981E-59EA85E39131}" type="presOf" srcId="{7DD6CDE2-A8F0-4E8C-9D0A-EDB3E91E5102}" destId="{8863BDAC-EEAF-4A9B-8F3E-543D7918737C}" srcOrd="2" destOrd="0" presId="urn:microsoft.com/office/officeart/2005/8/layout/gear1"/>
    <dgm:cxn modelId="{CDA96FBC-4655-4625-BD3A-D03322D29277}" type="presOf" srcId="{7DD6CDE2-A8F0-4E8C-9D0A-EDB3E91E5102}" destId="{D26244B3-EF2D-4222-B816-260FA65481B5}" srcOrd="0" destOrd="0" presId="urn:microsoft.com/office/officeart/2005/8/layout/gear1"/>
    <dgm:cxn modelId="{83BF55C6-E68A-4773-A73F-B1EFE2DF2D46}" type="presOf" srcId="{7990FD5D-4451-4DA6-BABF-4D74C5A4AB2F}" destId="{6EDBAFEB-1D7E-4EF0-8C0B-F03B984D9AFB}" srcOrd="0" destOrd="0" presId="urn:microsoft.com/office/officeart/2005/8/layout/gear1"/>
    <dgm:cxn modelId="{77BA28CB-C2B9-4E9B-BAB2-51184D444DDE}" srcId="{7990FD5D-4451-4DA6-BABF-4D74C5A4AB2F}" destId="{D24B6CF7-99B9-42E2-AA97-6B2B00B25624}" srcOrd="1" destOrd="0" parTransId="{BDC651AE-EBE4-4E69-9390-0B43D3611F7D}" sibTransId="{68BF6108-CE1C-4231-8C39-D8E9798955C2}"/>
    <dgm:cxn modelId="{56206ECE-2584-4738-9DDB-76AA1D79ADB8}" srcId="{7990FD5D-4451-4DA6-BABF-4D74C5A4AB2F}" destId="{7DD6CDE2-A8F0-4E8C-9D0A-EDB3E91E5102}" srcOrd="2" destOrd="0" parTransId="{34265833-CAB8-48F0-BA91-C9667A360863}" sibTransId="{65E8D5CD-203E-4E87-B867-B9E3F3CAE2DA}"/>
    <dgm:cxn modelId="{BCE62AF8-70EF-4BCB-9CFB-18A666295575}" type="presOf" srcId="{29BE3A41-D758-4365-A39E-B8B982879B61}" destId="{66C779B9-479A-41A2-B545-2C5954B4729B}" srcOrd="0" destOrd="0" presId="urn:microsoft.com/office/officeart/2005/8/layout/gear1"/>
    <dgm:cxn modelId="{0AD832AD-26B0-4D97-A806-441E7CE4D61D}" type="presParOf" srcId="{6EDBAFEB-1D7E-4EF0-8C0B-F03B984D9AFB}" destId="{66C779B9-479A-41A2-B545-2C5954B4729B}" srcOrd="0" destOrd="0" presId="urn:microsoft.com/office/officeart/2005/8/layout/gear1"/>
    <dgm:cxn modelId="{AE627885-F818-4F12-B09E-F5BC235F51D1}" type="presParOf" srcId="{6EDBAFEB-1D7E-4EF0-8C0B-F03B984D9AFB}" destId="{9A392C0D-3801-4B70-92E9-840DADDF70C8}" srcOrd="1" destOrd="0" presId="urn:microsoft.com/office/officeart/2005/8/layout/gear1"/>
    <dgm:cxn modelId="{B521D582-B601-4269-AF8E-D033F9E5264F}" type="presParOf" srcId="{6EDBAFEB-1D7E-4EF0-8C0B-F03B984D9AFB}" destId="{8073100F-C37E-4E81-BE5B-D1D0B2DC92AF}" srcOrd="2" destOrd="0" presId="urn:microsoft.com/office/officeart/2005/8/layout/gear1"/>
    <dgm:cxn modelId="{DFB5BEA4-69EA-4D92-B2C2-3B7937A2FEBF}" type="presParOf" srcId="{6EDBAFEB-1D7E-4EF0-8C0B-F03B984D9AFB}" destId="{9208E2EF-751E-4BED-8843-18DFE598CC65}" srcOrd="3" destOrd="0" presId="urn:microsoft.com/office/officeart/2005/8/layout/gear1"/>
    <dgm:cxn modelId="{50BC4379-3436-4AAB-9527-DCEF80EAF3D8}" type="presParOf" srcId="{6EDBAFEB-1D7E-4EF0-8C0B-F03B984D9AFB}" destId="{CAA1600B-13B4-44AF-833E-DD7E4504A63C}" srcOrd="4" destOrd="0" presId="urn:microsoft.com/office/officeart/2005/8/layout/gear1"/>
    <dgm:cxn modelId="{E2ECE6AC-AD76-4954-BA60-C7425427FE5D}" type="presParOf" srcId="{6EDBAFEB-1D7E-4EF0-8C0B-F03B984D9AFB}" destId="{D0989F6D-B54F-4AC5-9900-9E63A29AEA5E}" srcOrd="5" destOrd="0" presId="urn:microsoft.com/office/officeart/2005/8/layout/gear1"/>
    <dgm:cxn modelId="{F71563C0-3ED2-4E20-BBA8-5AB3EE8B38F5}" type="presParOf" srcId="{6EDBAFEB-1D7E-4EF0-8C0B-F03B984D9AFB}" destId="{D26244B3-EF2D-4222-B816-260FA65481B5}" srcOrd="6" destOrd="0" presId="urn:microsoft.com/office/officeart/2005/8/layout/gear1"/>
    <dgm:cxn modelId="{3FE5755B-40DC-4B73-9C1B-6EB5572EBF9E}" type="presParOf" srcId="{6EDBAFEB-1D7E-4EF0-8C0B-F03B984D9AFB}" destId="{D72C40DD-F778-4EF5-AB9C-51BCC054E30C}" srcOrd="7" destOrd="0" presId="urn:microsoft.com/office/officeart/2005/8/layout/gear1"/>
    <dgm:cxn modelId="{5A1C10AC-99FA-40C6-B04F-5E595F909427}" type="presParOf" srcId="{6EDBAFEB-1D7E-4EF0-8C0B-F03B984D9AFB}" destId="{8863BDAC-EEAF-4A9B-8F3E-543D7918737C}" srcOrd="8" destOrd="0" presId="urn:microsoft.com/office/officeart/2005/8/layout/gear1"/>
    <dgm:cxn modelId="{D4700AFF-E011-43D2-869C-0A9A1B7C769E}" type="presParOf" srcId="{6EDBAFEB-1D7E-4EF0-8C0B-F03B984D9AFB}" destId="{57FC3A36-F132-44C1-AACA-BDF4271C74FD}" srcOrd="9" destOrd="0" presId="urn:microsoft.com/office/officeart/2005/8/layout/gear1"/>
    <dgm:cxn modelId="{99689DF7-E57F-41BB-9073-FA4F0C12931D}" type="presParOf" srcId="{6EDBAFEB-1D7E-4EF0-8C0B-F03B984D9AFB}" destId="{E96067FF-F075-45A1-B8E3-B47B2C02A18C}" srcOrd="10" destOrd="0" presId="urn:microsoft.com/office/officeart/2005/8/layout/gear1"/>
    <dgm:cxn modelId="{E2FD8244-795A-45D8-B094-0CBF81E7ECC2}" type="presParOf" srcId="{6EDBAFEB-1D7E-4EF0-8C0B-F03B984D9AFB}" destId="{5E4999C1-47E4-45BC-BC15-338F25F10EFF}" srcOrd="11" destOrd="0" presId="urn:microsoft.com/office/officeart/2005/8/layout/gear1"/>
    <dgm:cxn modelId="{4557E03B-A3FE-4B5B-9ABB-1E2986049089}" type="presParOf" srcId="{6EDBAFEB-1D7E-4EF0-8C0B-F03B984D9AFB}" destId="{4940CA58-66DE-4B9C-BE73-2A7E6674143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779B9-479A-41A2-B545-2C5954B4729B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Handcraft features</a:t>
          </a:r>
          <a:endParaRPr lang="en-AU" sz="1600" kern="1200" dirty="0"/>
        </a:p>
      </dsp:txBody>
      <dsp:txXfrm>
        <a:off x="4392232" y="3136513"/>
        <a:ext cx="1781934" cy="1531918"/>
      </dsp:txXfrm>
    </dsp:sp>
    <dsp:sp modelId="{9208E2EF-751E-4BED-8843-18DFE598CC65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Tune parameters</a:t>
          </a:r>
          <a:endParaRPr lang="en-AU" sz="1600" kern="1200" dirty="0"/>
        </a:p>
      </dsp:txBody>
      <dsp:txXfrm>
        <a:off x="2604759" y="2282937"/>
        <a:ext cx="1076134" cy="1069538"/>
      </dsp:txXfrm>
    </dsp:sp>
    <dsp:sp modelId="{D26244B3-EF2D-4222-B816-260FA65481B5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Obtain Results</a:t>
          </a:r>
          <a:endParaRPr lang="en-AU" sz="1600" kern="1200" dirty="0"/>
        </a:p>
      </dsp:txBody>
      <dsp:txXfrm rot="-20700000">
        <a:off x="3738879" y="704426"/>
        <a:ext cx="1192106" cy="1192106"/>
      </dsp:txXfrm>
    </dsp:sp>
    <dsp:sp modelId="{E96067FF-F075-45A1-B8E3-B47B2C02A18C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999C1-47E4-45BC-BC15-338F25F10EF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0CA58-66DE-4B9C-BE73-2A7E66741435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 i7 – 180 GFLOPS,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425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412" t="80198" b="-1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270" r="70475" b="-1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484F3-3D7B-466C-B621-2369AAE0DB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ABDCDB-C6CD-4C8C-A5E2-31920BCF5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08FAE1-741A-4147-AD4A-766CC098B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204264-ED99-42CA-9AA0-998A63609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8E48-49B8-418B-BA86-C6FED8002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32DE4-D188-4655-B345-81AD0F7B8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506DFC-3F02-4673-B3B1-41D5834D75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7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19475F-5544-4974-AE9E-4B8F82C0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8469F-EA11-46C7-AAEC-1DCCFFCDF4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C00F56-0B94-47B9-B665-E10A225FC2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58DF6-309B-4BE3-BBE4-1BA28FFD90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67976-37E5-419D-871B-FF7F3279A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6FC7D-C34E-46C7-8941-E28D2138AB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1757-F26E-4E87-887C-D21CB8F0D4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4FA68DC-FEFE-4790-B4A5-75AF5CDBE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0" y="0"/>
            <a:ext cx="10704513" cy="68691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[Presentation Title] | [Date]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A8ABAA8-126B-459D-B960-B85E22F49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EB74D7-CB6B-47FE-A2A8-7AE5F1DED9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1E423-DB93-432A-8BB7-4B2613DBF94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90DBB-90A7-43BF-BDD1-CF1C6212F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F019EB-FA99-486B-BA02-92BE7601299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882F53-3639-4FFE-AFD1-5428267B6B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140AB-DCE2-4DB2-81B5-60470D8E34C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F142C-8B85-4BCA-8B54-67CC7F92F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F6752E-685A-46CF-8D29-A5D4E0013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1DFD8-8A09-48BC-87A4-4F57F6D6FE1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C9786-9794-4BE5-BBFE-4B339825F2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11690AC-7C51-47ED-9DD6-4A98D2E79B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ACF9F-55D3-4152-BDFF-84674C07B2B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4170D-AC78-463A-B8E0-8E87954EAB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B36345A-6B2C-4967-909A-6BAA4D16D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EAF7D-7C9B-4789-AC1C-A7AF349D1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49" y="234886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 bwMode="invGray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5F36F7-9D4E-4EA5-882E-DEDD94B59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39123-EB1E-4E5F-B70D-F7DEE2CEE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48569-D32E-4698-B1DF-F6D3A1B42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229EC4-696A-4791-8EB0-396DF61F7A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AB502-16F2-4A19-97A1-C081D22659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8F5021-D4C3-4888-A4D5-06E996CC2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7132BB-77E6-4CDB-BD22-890A94E030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AC2F-25B2-40B2-B3C3-AEDF3893C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2155"/>
          <a:stretch/>
        </p:blipFill>
        <p:spPr>
          <a:xfrm>
            <a:off x="10271272" y="152896"/>
            <a:ext cx="1237347" cy="324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87849A-F529-4CD5-AC55-05BB9FCEC1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</p:spTree>
    <p:extLst>
      <p:ext uri="{BB962C8B-B14F-4D97-AF65-F5344CB8AC3E}">
        <p14:creationId xmlns:p14="http://schemas.microsoft.com/office/powerpoint/2010/main" val="233513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DAD56-26A5-445E-899E-91F378A60EDF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bg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D7F9E-C12F-47F1-B536-38EB7D688E56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tx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1221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/>
          <p:nvPr/>
        </p:nvSpPr>
        <p:spPr>
          <a:xfrm flipH="1">
            <a:off x="0" y="0"/>
            <a:ext cx="12192000" cy="630000"/>
          </a:xfrm>
          <a:prstGeom prst="rect">
            <a:avLst/>
          </a:prstGeom>
          <a:gradFill>
            <a:gsLst>
              <a:gs pos="0">
                <a:schemeClr val="accent1"/>
              </a:gs>
              <a:gs pos="75000">
                <a:schemeClr val="accent1"/>
              </a:gs>
              <a:gs pos="100000">
                <a:srgbClr val="962A8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4"/>
          <p:cNvSpPr txBox="1">
            <a:spLocks noGrp="1"/>
          </p:cNvSpPr>
          <p:nvPr>
            <p:ph type="body" idx="1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body" idx="2"/>
          </p:nvPr>
        </p:nvSpPr>
        <p:spPr>
          <a:xfrm>
            <a:off x="4400550" y="6524625"/>
            <a:ext cx="3384667" cy="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800"/>
              <a:buChar char="­"/>
              <a:defRPr/>
            </a:lvl3pPr>
            <a:lvl4pPr marL="1828800" lvl="3" indent="-34290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29" name="Google Shape;2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7935" y="152896"/>
            <a:ext cx="1210684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695325" y="151136"/>
            <a:ext cx="3384549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90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 userDrawn="1"/>
        </p:nvSpPr>
        <p:spPr bwMode="invGray">
          <a:xfrm>
            <a:off x="2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 userDrawn="1"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CF3B12-4A8B-4A18-B3B1-784A4DED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75DB1-C9CB-4BE5-B284-7833AD902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739A71-8D07-4132-9F5A-AE8E3A1B3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DC2F2-9186-47D8-9B5E-AD01B90E6DD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DB56B-4EE8-4A95-A470-557D6FBBE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2" r:id="rId5"/>
    <p:sldLayoutId id="2147483775" r:id="rId6"/>
    <p:sldLayoutId id="2147483650" r:id="rId7"/>
    <p:sldLayoutId id="2147483652" r:id="rId8"/>
    <p:sldLayoutId id="2147483778" r:id="rId9"/>
    <p:sldLayoutId id="2147483779" r:id="rId10"/>
    <p:sldLayoutId id="2147483728" r:id="rId11"/>
    <p:sldLayoutId id="2147483784" r:id="rId12"/>
    <p:sldLayoutId id="2147483656" r:id="rId13"/>
    <p:sldLayoutId id="2147483732" r:id="rId14"/>
    <p:sldLayoutId id="2147483793" r:id="rId15"/>
    <p:sldLayoutId id="2147483657" r:id="rId16"/>
    <p:sldLayoutId id="2147483765" r:id="rId17"/>
    <p:sldLayoutId id="2147483787" r:id="rId18"/>
    <p:sldLayoutId id="2147483788" r:id="rId19"/>
    <p:sldLayoutId id="2147483794" r:id="rId20"/>
    <p:sldLayoutId id="2147483795" r:id="rId21"/>
    <p:sldLayoutId id="2147483796" r:id="rId22"/>
    <p:sldLayoutId id="2147483791" r:id="rId23"/>
    <p:sldLayoutId id="2147483797" r:id="rId24"/>
    <p:sldLayoutId id="2147483790" r:id="rId25"/>
    <p:sldLayoutId id="2147483798" r:id="rId26"/>
    <p:sldLayoutId id="2147483768" r:id="rId27"/>
    <p:sldLayoutId id="2147483769" r:id="rId28"/>
    <p:sldLayoutId id="2147483770" r:id="rId29"/>
    <p:sldLayoutId id="2147483771" r:id="rId30"/>
    <p:sldLayoutId id="2147483789" r:id="rId31"/>
    <p:sldLayoutId id="2147483776" r:id="rId32"/>
    <p:sldLayoutId id="2147483777" r:id="rId33"/>
    <p:sldLayoutId id="2147483654" r:id="rId34"/>
    <p:sldLayoutId id="2147483785" r:id="rId35"/>
    <p:sldLayoutId id="2147483780" r:id="rId36"/>
    <p:sldLayoutId id="2147483782" r:id="rId37"/>
    <p:sldLayoutId id="2147483799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663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edium.com/@anuj_shah/through-the-eyes-of-gabor-filter-17d1fdb3ac97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blogs.nvidia.com/accelerate-machine-learning-cudnn-deep-neural-network-library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youtu.be/FmpDIaiMIeA?list=PLC0kkV5axv-Vt6I44otxovTR21vWIdveA&amp;t=200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hyperlink" Target="https://youtu.be/RNnKtNrsrmg?t=96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fZvOy0VXWAI" TargetMode="External"/><Relationship Id="rId5" Type="http://schemas.openxmlformats.org/officeDocument/2006/relationships/hyperlink" Target="https://alexisbcook.github.io/2017/global-average-pooling-layers-for-object-localization/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philipperemy/kerac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philipperemy/kerac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pplied-deep-learning-part-3-autoencoders-1c083af4d798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keras.io/building-autoencoders-in-kera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18461-6_3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mb.informatik.uni-freiburg.de/people/ronneber/u-net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ebp"/><Relationship Id="rId2" Type="http://schemas.openxmlformats.org/officeDocument/2006/relationships/hyperlink" Target="https://adventuresinmachinelearning.com/recurrent-neural-networks-lstm-tutorial-tensorflow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109/TPAMI.2008.137" TargetMode="External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hyperlink" Target="https://www.quora.com/How-does-the-region-proposal-network-RPN-in-Faster-R-CNN-wor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906.12118" TargetMode="External"/><Relationship Id="rId7" Type="http://schemas.openxmlformats.org/officeDocument/2006/relationships/hyperlink" Target="https://github.com/matterport/Mask_RCNN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gif"/><Relationship Id="rId5" Type="http://schemas.openxmlformats.org/officeDocument/2006/relationships/image" Target="../media/image53.emf"/><Relationship Id="rId4" Type="http://schemas.openxmlformats.org/officeDocument/2006/relationships/hyperlink" Target="https://doi.org/10.1109/ICCV.2017.32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hyperlink" Target="https://arxiv.org/abs/1511.0712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blog.keras.io/building-autoencoders-in-keras.htm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skymind.ai/wiki/generative-adversarial-network-gan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arxiv.org/abs/1611.08408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youtu.be/9JpdAg6uMXs?t=1255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doi.org/10.1109/CVPR.2019.0001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arxiv.org/abs/2006.1557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rdevFK_am4&amp;feature=youtu.be&amp;list=PLC0kkV5axv-Wx5EQrrvk7ApXVHZR226hC" TargetMode="External"/><Relationship Id="rId2" Type="http://schemas.openxmlformats.org/officeDocument/2006/relationships/hyperlink" Target="http://arxiv.org/abs/2010.11929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1912.04958" TargetMode="External"/><Relationship Id="rId5" Type="http://schemas.openxmlformats.org/officeDocument/2006/relationships/hyperlink" Target="https://en.wikipedia.org/wiki/Generative_adversarial_network" TargetMode="Externa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aperswithcode.com/sota/image-classification-on-imagenet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4-07-Understanding-Convolution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hyperlink" Target="https://towardsdatascience.com/a-comprehensive-guide-to-convolutional-neural-networks-the-eli5-way-3bd2b1164a5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2987-6E68-47E6-931F-15CD6EAC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Imaging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1891B-CDDB-4FE8-9BA2-4CC0FB67B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ITEE Summer of AI</a:t>
            </a:r>
          </a:p>
          <a:p>
            <a:endParaRPr lang="en-AU" dirty="0"/>
          </a:p>
          <a:p>
            <a:r>
              <a:rPr lang="en-AU" dirty="0"/>
              <a:t>Dr. Shekhar “Shakes” Chandra</a:t>
            </a:r>
          </a:p>
        </p:txBody>
      </p:sp>
    </p:spTree>
    <p:extLst>
      <p:ext uri="{BB962C8B-B14F-4D97-AF65-F5344CB8AC3E}">
        <p14:creationId xmlns:p14="http://schemas.microsoft.com/office/powerpoint/2010/main" val="12174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Receptive Fields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97234-3E4B-4C36-B16A-20F89C943B40}"/>
              </a:ext>
            </a:extLst>
          </p:cNvPr>
          <p:cNvSpPr txBox="1"/>
          <p:nvPr/>
        </p:nvSpPr>
        <p:spPr>
          <a:xfrm>
            <a:off x="6888088" y="791126"/>
            <a:ext cx="5210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hlinkClick r:id="rId2"/>
              </a:rPr>
              <a:t>https://medium.com/@anuj_shah/through-the-eyes-of-gabor-filter-17d1fdb3ac97</a:t>
            </a:r>
            <a:r>
              <a:rPr lang="en-AU" sz="1100" dirty="0"/>
              <a:t> 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EE0BAF-E602-4B7A-A5CC-5625C6BAD382}"/>
              </a:ext>
            </a:extLst>
          </p:cNvPr>
          <p:cNvSpPr txBox="1">
            <a:spLocks/>
          </p:cNvSpPr>
          <p:nvPr/>
        </p:nvSpPr>
        <p:spPr>
          <a:xfrm>
            <a:off x="695326" y="1700213"/>
            <a:ext cx="10801274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We compute them using convolution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C6FCE-2519-4981-806A-114BC68D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337594"/>
            <a:ext cx="3848100" cy="333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7898C-B22C-4AE6-93FD-5B2C8DE65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817" y="2675551"/>
            <a:ext cx="6477000" cy="26898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3953F-947C-4099-A583-A31B67EA456D}"/>
              </a:ext>
            </a:extLst>
          </p:cNvPr>
          <p:cNvSpPr txBox="1"/>
          <p:nvPr/>
        </p:nvSpPr>
        <p:spPr>
          <a:xfrm>
            <a:off x="2213323" y="5698660"/>
            <a:ext cx="153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Gabor Filters</a:t>
            </a:r>
          </a:p>
        </p:txBody>
      </p:sp>
    </p:spTree>
    <p:extLst>
      <p:ext uri="{BB962C8B-B14F-4D97-AF65-F5344CB8AC3E}">
        <p14:creationId xmlns:p14="http://schemas.microsoft.com/office/powerpoint/2010/main" val="171364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Convolution Neural Networks (CNNs)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97234-3E4B-4C36-B16A-20F89C943B40}"/>
              </a:ext>
            </a:extLst>
          </p:cNvPr>
          <p:cNvSpPr txBox="1"/>
          <p:nvPr/>
        </p:nvSpPr>
        <p:spPr>
          <a:xfrm>
            <a:off x="8184232" y="791126"/>
            <a:ext cx="3906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hlinkClick r:id="rId2"/>
              </a:rPr>
              <a:t>https://en.wikipedia.org/wiki/Convolutional_neural_network</a:t>
            </a:r>
            <a:r>
              <a:rPr lang="en-AU" sz="1100" dirty="0"/>
              <a:t>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EE0BAF-E602-4B7A-A5CC-5625C6BAD382}"/>
              </a:ext>
            </a:extLst>
          </p:cNvPr>
          <p:cNvSpPr txBox="1">
            <a:spLocks/>
          </p:cNvSpPr>
          <p:nvPr/>
        </p:nvSpPr>
        <p:spPr>
          <a:xfrm>
            <a:off x="695326" y="1700213"/>
            <a:ext cx="10801274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The CNN mimics the human vision system by computing a set of receptive fields across the visual inputs at multiple scales called layers.</a:t>
            </a:r>
          </a:p>
          <a:p>
            <a:pPr lvl="1"/>
            <a:r>
              <a:rPr lang="en-AU" dirty="0"/>
              <a:t>Responses from a previous layer with smaller scales are passed on to the subsequent layer with a larger scale by averaging or pooling the responses at this layer.</a:t>
            </a:r>
          </a:p>
          <a:p>
            <a:pPr lvl="1"/>
            <a:r>
              <a:rPr lang="en-AU" dirty="0"/>
              <a:t>In this way, the initial layers pass on smaller finer details for the higher layers to receive and respond.</a:t>
            </a:r>
          </a:p>
          <a:p>
            <a:pPr lvl="1"/>
            <a:r>
              <a:rPr lang="en-AU" dirty="0"/>
              <a:t>The higher layers respond to these pooled or aggregated responses resulting in responses to larger scale structures.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1B4FB-81A4-43B7-AA3A-4BD43BFB4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483" y="4091192"/>
            <a:ext cx="7924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8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Convolution Neural Networks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B8493-C25F-455B-A9C0-EDD05BB0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80" y="1683130"/>
            <a:ext cx="5946003" cy="2077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90FF3-6417-4A07-BA50-50517DE8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3894170"/>
            <a:ext cx="7858014" cy="2625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B0FB33-2924-499F-A393-E63560146269}"/>
              </a:ext>
            </a:extLst>
          </p:cNvPr>
          <p:cNvSpPr/>
          <p:nvPr/>
        </p:nvSpPr>
        <p:spPr>
          <a:xfrm>
            <a:off x="6528048" y="117229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050" dirty="0">
                <a:hlinkClick r:id="rId4"/>
              </a:rPr>
              <a:t>https://devblogs.nvidia.com/accelerate-machine-learning-cudnn-deep-neural-network-library/</a:t>
            </a:r>
            <a:r>
              <a:rPr lang="en-AU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85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Convolution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14921B-980E-4743-A439-FCF563185689}"/>
              </a:ext>
            </a:extLst>
          </p:cNvPr>
          <p:cNvSpPr/>
          <p:nvPr/>
        </p:nvSpPr>
        <p:spPr>
          <a:xfrm>
            <a:off x="3935760" y="6177615"/>
            <a:ext cx="8146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Schematic of a CNN encoder. Inset I shows the receptive field and II the pooling of the responses into the subsequent convolutional layer.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82C41-5277-437F-B126-A009A2E6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686373"/>
            <a:ext cx="7026249" cy="5020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F67A0B-F7CF-4356-89D8-5C4AF9668E17}"/>
              </a:ext>
            </a:extLst>
          </p:cNvPr>
          <p:cNvSpPr txBox="1"/>
          <p:nvPr/>
        </p:nvSpPr>
        <p:spPr>
          <a:xfrm>
            <a:off x="152078" y="1672445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learn the optimal filters responsible for our desired task by optimizing the receptive field responses to network input and output.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CDD31-82C2-476B-8A58-6EFB4D1DD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854" y="764704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4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Convolution Neural Networks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14921B-980E-4743-A439-FCF563185689}"/>
              </a:ext>
            </a:extLst>
          </p:cNvPr>
          <p:cNvSpPr/>
          <p:nvPr/>
        </p:nvSpPr>
        <p:spPr>
          <a:xfrm>
            <a:off x="3935760" y="6177615"/>
            <a:ext cx="8146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Schematic of a CNN encoder. Inset I shows the receptive field and II the pooling of the responses into the subsequent convolutional layer.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82C41-5277-437F-B126-A009A2E6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924944"/>
            <a:ext cx="4684166" cy="3346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F67A0B-F7CF-4356-89D8-5C4AF9668E17}"/>
              </a:ext>
            </a:extLst>
          </p:cNvPr>
          <p:cNvSpPr txBox="1"/>
          <p:nvPr/>
        </p:nvSpPr>
        <p:spPr>
          <a:xfrm>
            <a:off x="152078" y="1672445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learn the optimal filters responsible for our desired task by optimizing the receptive field responses to network input and output.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EF983-6F04-444F-BC42-4F437650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27" y="2281444"/>
            <a:ext cx="3809374" cy="71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4F35071-14B4-45C4-9776-73144E03C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4032" y="1700213"/>
                <a:ext cx="5328592" cy="460851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79388" algn="l" defTabSz="9144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000" indent="-179388" algn="l" defTabSz="914400" rtl="0" eaLnBrk="1" latinLnBrk="0" hangingPunct="1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­"/>
                  <a:defRPr lang="en-US" sz="18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0000" indent="-179388" algn="l" defTabSz="9144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spcAft>
                    <a:spcPts val="100"/>
                  </a:spcAft>
                  <a:buFont typeface="Wingdings" panose="05000000000000000000" pitchFamily="2" charset="2"/>
                  <a:buChar char=""/>
                  <a:defRPr lang="en-US" sz="1800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lang="en-US" sz="2400" kern="1200" baseline="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spcBef>
                    <a:spcPts val="600"/>
                  </a:spcBef>
                  <a:spcAft>
                    <a:spcPts val="300"/>
                  </a:spcAft>
                  <a:buFont typeface="Arial" pitchFamily="34" charset="0"/>
                  <a:buNone/>
                  <a:defRPr lang="en-AU" sz="2000" b="1" kern="1200" baseline="0" dirty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AU" sz="1600" dirty="0"/>
                  <a:t>Compute the 2D Convolution</a:t>
                </a:r>
              </a:p>
              <a:p>
                <a:pPr lvl="1"/>
                <a:endParaRPr lang="en-AU" sz="1600" dirty="0"/>
              </a:p>
              <a:p>
                <a:pPr lvl="1"/>
                <a:endParaRPr lang="en-AU" sz="1600" dirty="0"/>
              </a:p>
              <a:p>
                <a:pPr lvl="1"/>
                <a:endParaRPr lang="en-AU" sz="1600" dirty="0"/>
              </a:p>
              <a:p>
                <a:pPr lvl="1"/>
                <a:r>
                  <a:rPr lang="en-AU" sz="1600" dirty="0"/>
                  <a:t>Here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AU" sz="1600" dirty="0"/>
                  <a:t> is the filter, </a:t>
                </a:r>
                <a14:m>
                  <m:oMath xmlns:m="http://schemas.openxmlformats.org/officeDocument/2006/math"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AU" sz="1600" dirty="0"/>
                  <a:t> is the input image and </a:t>
                </a:r>
                <a14:m>
                  <m:oMath xmlns:m="http://schemas.openxmlformats.org/officeDocument/2006/math"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AU" sz="1600" dirty="0"/>
                  <a:t> is the output</a:t>
                </a:r>
              </a:p>
              <a:p>
                <a:pPr lvl="1"/>
                <a:r>
                  <a:rPr lang="en-AU" sz="1600" dirty="0"/>
                  <a:t>We then compute these for a fixed number of filters to capture features called the depth </a:t>
                </a:r>
                <a14:m>
                  <m:oMath xmlns:m="http://schemas.openxmlformats.org/officeDocument/2006/math">
                    <m:r>
                      <a:rPr lang="en-AU" sz="16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AU" sz="1600" dirty="0"/>
              </a:p>
              <a:p>
                <a:pPr lvl="1"/>
                <a:endParaRPr lang="en-AU" sz="1600" dirty="0"/>
              </a:p>
              <a:p>
                <a:pPr lvl="1"/>
                <a:endParaRPr lang="en-AU" sz="1600" dirty="0"/>
              </a:p>
              <a:p>
                <a:pPr lvl="1"/>
                <a:endParaRPr lang="en-AU" sz="1600" dirty="0"/>
              </a:p>
              <a:p>
                <a:pPr lvl="1"/>
                <a:r>
                  <a:rPr lang="en-AU" sz="1600" dirty="0"/>
                  <a:t>The result then has the activation function applied to it</a:t>
                </a:r>
              </a:p>
              <a:p>
                <a:pPr lvl="1"/>
                <a:endParaRPr lang="en-AU" sz="16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4F35071-14B4-45C4-9776-73144E03C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1700213"/>
                <a:ext cx="5328592" cy="4608512"/>
              </a:xfrm>
              <a:prstGeom prst="rect">
                <a:avLst/>
              </a:prstGeom>
              <a:blipFill>
                <a:blip r:embed="rId4"/>
                <a:stretch>
                  <a:fillRect l="-2174" t="-132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9E034F-6060-4BCB-B60F-FCF3ACDE8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596" y="4437112"/>
            <a:ext cx="4363464" cy="7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2B4E6C2-8760-492C-ACB5-8304C8D5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8" y="1123200"/>
            <a:ext cx="12030484" cy="46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0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6F6908-A07F-4CF1-8277-E12CB329DC76}"/>
              </a:ext>
            </a:extLst>
          </p:cNvPr>
          <p:cNvSpPr txBox="1"/>
          <p:nvPr/>
        </p:nvSpPr>
        <p:spPr>
          <a:xfrm>
            <a:off x="2515471" y="3191130"/>
            <a:ext cx="771236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The learnt weights of the network define the function of the network. </a:t>
            </a:r>
          </a:p>
          <a:p>
            <a:r>
              <a:rPr lang="en-US" dirty="0"/>
              <a:t>At the same time, it automatically extracts features in the input that it uses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Data-driven - automation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271BF220-C3F6-4A39-8355-4F6E776E8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885627"/>
            <a:ext cx="6095416" cy="3191445"/>
          </a:xfrm>
          <a:prstGeom prst="rect">
            <a:avLst/>
          </a:prstGeom>
        </p:spPr>
      </p:pic>
      <p:pic>
        <p:nvPicPr>
          <p:cNvPr id="6" name="Picture 5" descr="A dog looking at the camera&#10;&#10;Description automatically generated">
            <a:extLst>
              <a:ext uri="{FF2B5EF4-FFF2-40B4-BE49-F238E27FC236}">
                <a16:creationId xmlns:a16="http://schemas.microsoft.com/office/drawing/2014/main" id="{90198D23-80D5-47E5-AAE7-4CAE1E9A2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1934"/>
            <a:ext cx="5755483" cy="2545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1FF2E5-427E-40AB-836B-188D8F1059DA}"/>
              </a:ext>
            </a:extLst>
          </p:cNvPr>
          <p:cNvSpPr/>
          <p:nvPr/>
        </p:nvSpPr>
        <p:spPr>
          <a:xfrm>
            <a:off x="275655" y="399894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000" dirty="0">
                <a:hlinkClick r:id="rId5"/>
              </a:rPr>
              <a:t>https://alexisbcook.github.io/2017/global-average-pooling-layers-for-object-localization/</a:t>
            </a:r>
            <a:r>
              <a:rPr lang="en-AU" sz="1000" dirty="0"/>
              <a:t> 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AFD97A80-B4F0-40D3-9881-DF5D742C4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512" y="4244181"/>
            <a:ext cx="9062976" cy="25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7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Activation 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7A0B-F7CF-4356-89D8-5C4AF9668E17}"/>
              </a:ext>
            </a:extLst>
          </p:cNvPr>
          <p:cNvSpPr txBox="1"/>
          <p:nvPr/>
        </p:nvSpPr>
        <p:spPr>
          <a:xfrm>
            <a:off x="587388" y="1655260"/>
            <a:ext cx="3137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given sample inputs, visualise what parts of the images cause activations in our choice of layer.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C7E5A-E62F-4FC8-B806-DD7C6C0083B1}"/>
              </a:ext>
            </a:extLst>
          </p:cNvPr>
          <p:cNvSpPr/>
          <p:nvPr/>
        </p:nvSpPr>
        <p:spPr>
          <a:xfrm>
            <a:off x="6384032" y="981217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2"/>
              </a:rPr>
              <a:t>https://github.com/philipperemy/keract</a:t>
            </a:r>
            <a:r>
              <a:rPr lang="en-AU" dirty="0"/>
              <a:t> </a:t>
            </a:r>
          </a:p>
        </p:txBody>
      </p:sp>
      <p:pic>
        <p:nvPicPr>
          <p:cNvPr id="1028" name="Picture 4" descr="4eA!pe!llu'LLo-Ln-uO'z6 &#10;-0LO'llu'z6 LN- — &#10;١ &#10;-5aa'llu'z6 LN- — &#10;L n — &#10;4e,•,roe!8oa-Ln-uO'llu'z6 6Lul: &#10;4eAlpe!llu•na-Ln-uO'z6 6Lul: &#10;4eAlpe!llu'Lac-Ln-uO'z6 6Lul: ">
            <a:extLst>
              <a:ext uri="{FF2B5EF4-FFF2-40B4-BE49-F238E27FC236}">
                <a16:creationId xmlns:a16="http://schemas.microsoft.com/office/drawing/2014/main" id="{53D6A292-CE11-4490-AF54-419D8D3B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284" y="1341515"/>
            <a:ext cx="8466716" cy="51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'mg: &#10;, s Img: input_CdInii.gz &#10;S &#10;Irnq: &#10;S &#10;Leff &#10;Len ">
            <a:extLst>
              <a:ext uri="{FF2B5EF4-FFF2-40B4-BE49-F238E27FC236}">
                <a16:creationId xmlns:a16="http://schemas.microsoft.com/office/drawing/2014/main" id="{5D8F2062-ED5B-48EF-AF85-D7DB2C83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508974"/>
            <a:ext cx="5163747" cy="229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58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Activation 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7A0B-F7CF-4356-89D8-5C4AF9668E17}"/>
              </a:ext>
            </a:extLst>
          </p:cNvPr>
          <p:cNvSpPr txBox="1"/>
          <p:nvPr/>
        </p:nvSpPr>
        <p:spPr>
          <a:xfrm>
            <a:off x="587388" y="1655260"/>
            <a:ext cx="3137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given sample inputs, visualise what parts of the images cause activations in our choice of layer.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0C7E5A-E62F-4FC8-B806-DD7C6C0083B1}"/>
              </a:ext>
            </a:extLst>
          </p:cNvPr>
          <p:cNvSpPr/>
          <p:nvPr/>
        </p:nvSpPr>
        <p:spPr>
          <a:xfrm>
            <a:off x="6384032" y="981217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2"/>
              </a:rPr>
              <a:t>https://github.com/philipperemy/keract</a:t>
            </a:r>
            <a:r>
              <a:rPr lang="en-AU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09091F-E2C5-43E5-AE2A-64616914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77" y="1731645"/>
            <a:ext cx="8338185" cy="5126355"/>
          </a:xfrm>
          <a:prstGeom prst="rect">
            <a:avLst/>
          </a:prstGeom>
        </p:spPr>
      </p:pic>
      <p:pic>
        <p:nvPicPr>
          <p:cNvPr id="2050" name="Picture 2" descr="Inng: &#10;oaa &#10;Inng: &#10;Img: ">
            <a:extLst>
              <a:ext uri="{FF2B5EF4-FFF2-40B4-BE49-F238E27FC236}">
                <a16:creationId xmlns:a16="http://schemas.microsoft.com/office/drawing/2014/main" id="{D277381F-0658-4B9A-8096-0DACBC427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3356992"/>
            <a:ext cx="5281588" cy="23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00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Autoencoder – Deep Learning</a:t>
            </a:r>
          </a:p>
        </p:txBody>
      </p:sp>
      <p:pic>
        <p:nvPicPr>
          <p:cNvPr id="9" name="Picture 2" descr="https://cdn-images-1.medium.com/max/1600/1*44eDEuZBEsmG_TCAKRI3Kw@2x.png">
            <a:extLst>
              <a:ext uri="{FF2B5EF4-FFF2-40B4-BE49-F238E27FC236}">
                <a16:creationId xmlns:a16="http://schemas.microsoft.com/office/drawing/2014/main" id="{9189259C-7F62-485A-9098-BBCB82C52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78" y="1638750"/>
            <a:ext cx="899541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548A3F-0721-4353-BB57-62550A2DFF04}"/>
              </a:ext>
            </a:extLst>
          </p:cNvPr>
          <p:cNvSpPr txBox="1"/>
          <p:nvPr/>
        </p:nvSpPr>
        <p:spPr>
          <a:xfrm>
            <a:off x="6744072" y="786964"/>
            <a:ext cx="5361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hlinkClick r:id="rId3"/>
              </a:rPr>
              <a:t>https://towardsdatascience.com/applied-deep-learning-part-3-autoencoders-1c083af4d798</a:t>
            </a:r>
            <a:r>
              <a:rPr lang="en-AU" sz="10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3EECB-F62E-4C96-AEB0-56860AD996A3}"/>
              </a:ext>
            </a:extLst>
          </p:cNvPr>
          <p:cNvSpPr/>
          <p:nvPr/>
        </p:nvSpPr>
        <p:spPr>
          <a:xfrm>
            <a:off x="7911873" y="990402"/>
            <a:ext cx="4139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50" dirty="0"/>
              <a:t>See also </a:t>
            </a:r>
            <a:r>
              <a:rPr lang="en-AU" sz="1050" dirty="0">
                <a:hlinkClick r:id="rId4"/>
              </a:rPr>
              <a:t>https://blog.keras.io/building-autoencoders-in-keras.html</a:t>
            </a:r>
            <a:r>
              <a:rPr lang="en-AU" sz="1050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CA3E03-323B-4F39-A0BC-D45AFC8689ED}"/>
              </a:ext>
            </a:extLst>
          </p:cNvPr>
          <p:cNvCxnSpPr>
            <a:cxnSpLocks/>
          </p:cNvCxnSpPr>
          <p:nvPr/>
        </p:nvCxnSpPr>
        <p:spPr>
          <a:xfrm>
            <a:off x="3431704" y="1916832"/>
            <a:ext cx="511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263685-9626-473E-94E5-7F2D7835E8C7}"/>
              </a:ext>
            </a:extLst>
          </p:cNvPr>
          <p:cNvSpPr txBox="1"/>
          <p:nvPr/>
        </p:nvSpPr>
        <p:spPr>
          <a:xfrm>
            <a:off x="5622241" y="150839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Deeper</a:t>
            </a:r>
          </a:p>
        </p:txBody>
      </p:sp>
    </p:spTree>
    <p:extLst>
      <p:ext uri="{BB962C8B-B14F-4D97-AF65-F5344CB8AC3E}">
        <p14:creationId xmlns:p14="http://schemas.microsoft.com/office/powerpoint/2010/main" val="334262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Images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912B3F5-A50D-420F-81C9-395F30227A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17DE0E-AFB1-41FD-BC35-27DB61CA125F}" type="slidenum">
              <a:rPr kumimoji="0" lang="en-AU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5326" y="1700213"/>
            <a:ext cx="4248546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Grid of values holding intensities or measurements (</a:t>
            </a:r>
            <a:r>
              <a:rPr lang="en-AU" dirty="0" err="1"/>
              <a:t>ixels</a:t>
            </a:r>
            <a:r>
              <a:rPr lang="en-AU" dirty="0"/>
              <a:t>, pixels, voxels etc.)</a:t>
            </a:r>
          </a:p>
          <a:p>
            <a:pPr lvl="1"/>
            <a:r>
              <a:rPr lang="en-AU" dirty="0"/>
              <a:t>Spatial correlation between these values have some meaning to the problem</a:t>
            </a:r>
          </a:p>
          <a:p>
            <a:pPr lvl="1"/>
            <a:r>
              <a:rPr lang="en-AU" dirty="0"/>
              <a:t>We can process the neighbourhoods of these values to determine gradients, flow, PDEs, texture, edges, colour, density</a:t>
            </a:r>
          </a:p>
          <a:p>
            <a:pPr lvl="1"/>
            <a:r>
              <a:rPr lang="en-AU" dirty="0"/>
              <a:t>1000s of algorithms for processing images, it’s an entire field on its own!</a:t>
            </a:r>
          </a:p>
          <a:p>
            <a:pPr lvl="1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1EE8C-6384-4F6F-B31D-456EEFFD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980042"/>
            <a:ext cx="7167387" cy="48245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C49CDF-E768-4A33-81B6-4649E969C8DD}"/>
              </a:ext>
            </a:extLst>
          </p:cNvPr>
          <p:cNvSpPr/>
          <p:nvPr/>
        </p:nvSpPr>
        <p:spPr>
          <a:xfrm>
            <a:off x="5139208" y="5803983"/>
            <a:ext cx="705678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50" dirty="0"/>
              <a:t>A. S. </a:t>
            </a:r>
            <a:r>
              <a:rPr lang="en-AU" sz="1050" dirty="0" err="1"/>
              <a:t>Boroujerdi</a:t>
            </a:r>
            <a:r>
              <a:rPr lang="en-AU" sz="1050" dirty="0"/>
              <a:t>, M. </a:t>
            </a:r>
            <a:r>
              <a:rPr lang="en-AU" sz="1050" dirty="0" err="1"/>
              <a:t>Breuß</a:t>
            </a:r>
            <a:r>
              <a:rPr lang="en-AU" sz="1050" dirty="0"/>
              <a:t>, B. </a:t>
            </a:r>
            <a:r>
              <a:rPr lang="en-AU" sz="1050" dirty="0" err="1"/>
              <a:t>Burgeth</a:t>
            </a:r>
            <a:r>
              <a:rPr lang="en-AU" sz="1050" dirty="0"/>
              <a:t>, and A. </a:t>
            </a:r>
            <a:r>
              <a:rPr lang="en-AU" sz="1050" dirty="0" err="1"/>
              <a:t>Kleefeld</a:t>
            </a:r>
            <a:r>
              <a:rPr lang="en-AU" sz="1050" dirty="0"/>
              <a:t>, “PDE-Based </a:t>
            </a:r>
            <a:r>
              <a:rPr lang="en-AU" sz="1050" dirty="0" err="1"/>
              <a:t>Color</a:t>
            </a:r>
            <a:r>
              <a:rPr lang="en-AU" sz="1050" dirty="0"/>
              <a:t> Morphology Using Matrix Fields,” in </a:t>
            </a:r>
            <a:r>
              <a:rPr lang="en-AU" sz="1050" i="1" dirty="0"/>
              <a:t>Scale Space and Variational Methods in Computer Vision</a:t>
            </a:r>
            <a:r>
              <a:rPr lang="en-AU" sz="1050" dirty="0"/>
              <a:t>, Cham, 2015, pp. 461–473, </a:t>
            </a:r>
            <a:r>
              <a:rPr lang="en-AU" sz="1050" dirty="0" err="1"/>
              <a:t>doi</a:t>
            </a:r>
            <a:r>
              <a:rPr lang="en-AU" sz="1050" dirty="0"/>
              <a:t>: </a:t>
            </a:r>
            <a:r>
              <a:rPr lang="en-AU" sz="1050" dirty="0">
                <a:hlinkClick r:id="rId3"/>
              </a:rPr>
              <a:t>10.1007/978-3-319-18461-6_37</a:t>
            </a:r>
            <a:r>
              <a:rPr lang="en-AU" sz="1050" dirty="0"/>
              <a:t>.</a:t>
            </a:r>
            <a:endParaRPr lang="en-AU" sz="1050" dirty="0">
              <a:effectLst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48942B5-2862-4C38-ABA6-709BE3E12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656126"/>
              </p:ext>
            </p:extLst>
          </p:nvPr>
        </p:nvGraphicFramePr>
        <p:xfrm>
          <a:off x="3240715" y="5832031"/>
          <a:ext cx="1183680" cy="731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91840">
                  <a:extLst>
                    <a:ext uri="{9D8B030D-6E8A-4147-A177-3AD203B41FA5}">
                      <a16:colId xmlns:a16="http://schemas.microsoft.com/office/drawing/2014/main" val="242254391"/>
                    </a:ext>
                  </a:extLst>
                </a:gridCol>
                <a:gridCol w="591840">
                  <a:extLst>
                    <a:ext uri="{9D8B030D-6E8A-4147-A177-3AD203B41FA5}">
                      <a16:colId xmlns:a16="http://schemas.microsoft.com/office/drawing/2014/main" val="1447944547"/>
                    </a:ext>
                  </a:extLst>
                </a:gridCol>
              </a:tblGrid>
              <a:tr h="346176">
                <a:tc>
                  <a:txBody>
                    <a:bodyPr/>
                    <a:lstStyle/>
                    <a:p>
                      <a:r>
                        <a:rPr lang="en-US" b="0" dirty="0"/>
                        <a:t>120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222</a:t>
                      </a:r>
                      <a:endParaRPr lang="en-A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486491"/>
                  </a:ext>
                </a:extLst>
              </a:tr>
              <a:tr h="202917"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859300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2651B2-DBA4-4DFE-A1AF-F68C52A10720}"/>
              </a:ext>
            </a:extLst>
          </p:cNvPr>
          <p:cNvCxnSpPr>
            <a:cxnSpLocks/>
          </p:cNvCxnSpPr>
          <p:nvPr/>
        </p:nvCxnSpPr>
        <p:spPr>
          <a:xfrm flipV="1">
            <a:off x="3240715" y="5373216"/>
            <a:ext cx="1754477" cy="453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D60141-0ECA-4756-A751-1AF696F80FA3}"/>
              </a:ext>
            </a:extLst>
          </p:cNvPr>
          <p:cNvCxnSpPr>
            <a:cxnSpLocks/>
          </p:cNvCxnSpPr>
          <p:nvPr/>
        </p:nvCxnSpPr>
        <p:spPr>
          <a:xfrm flipV="1">
            <a:off x="4424395" y="5445225"/>
            <a:ext cx="663493" cy="1118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50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Skip Connections - </a:t>
            </a:r>
            <a:r>
              <a:rPr lang="en-AU" dirty="0" err="1"/>
              <a:t>UNet</a:t>
            </a:r>
            <a:endParaRPr lang="en-AU" dirty="0"/>
          </a:p>
        </p:txBody>
      </p:sp>
      <p:pic>
        <p:nvPicPr>
          <p:cNvPr id="9" name="Picture 2" descr="https://cdn-images-1.medium.com/max/1600/1*44eDEuZBEsmG_TCAKRI3Kw@2x.png">
            <a:extLst>
              <a:ext uri="{FF2B5EF4-FFF2-40B4-BE49-F238E27FC236}">
                <a16:creationId xmlns:a16="http://schemas.microsoft.com/office/drawing/2014/main" id="{9189259C-7F62-485A-9098-BBCB82C52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178" y="1638750"/>
            <a:ext cx="8995410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C80C9ADB-DB48-40B1-8113-50027BF9FA50}"/>
              </a:ext>
            </a:extLst>
          </p:cNvPr>
          <p:cNvSpPr/>
          <p:nvPr/>
        </p:nvSpPr>
        <p:spPr>
          <a:xfrm>
            <a:off x="3287688" y="2042238"/>
            <a:ext cx="5400600" cy="850764"/>
          </a:xfrm>
          <a:prstGeom prst="arc">
            <a:avLst>
              <a:gd name="adj1" fmla="val 10807208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776A354-E00D-4646-B446-AA4564269BF3}"/>
              </a:ext>
            </a:extLst>
          </p:cNvPr>
          <p:cNvSpPr/>
          <p:nvPr/>
        </p:nvSpPr>
        <p:spPr>
          <a:xfrm>
            <a:off x="4655840" y="2539628"/>
            <a:ext cx="2736304" cy="470332"/>
          </a:xfrm>
          <a:prstGeom prst="arc">
            <a:avLst>
              <a:gd name="adj1" fmla="val 1080815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99037-F871-4531-8AFF-D5CA5E2863D1}"/>
              </a:ext>
            </a:extLst>
          </p:cNvPr>
          <p:cNvSpPr txBox="1"/>
          <p:nvPr/>
        </p:nvSpPr>
        <p:spPr>
          <a:xfrm>
            <a:off x="5102868" y="163221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Skip Connections</a:t>
            </a:r>
          </a:p>
        </p:txBody>
      </p:sp>
    </p:spTree>
    <p:extLst>
      <p:ext uri="{BB962C8B-B14F-4D97-AF65-F5344CB8AC3E}">
        <p14:creationId xmlns:p14="http://schemas.microsoft.com/office/powerpoint/2010/main" val="18667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Skip Connections - </a:t>
            </a:r>
            <a:r>
              <a:rPr lang="en-AU" dirty="0" err="1"/>
              <a:t>UNet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6D79E-7787-4AAC-A8DF-37829080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732616"/>
            <a:ext cx="6911111" cy="46044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4749EF-80FE-4754-B0D6-7E2F571B69BB}"/>
              </a:ext>
            </a:extLst>
          </p:cNvPr>
          <p:cNvSpPr/>
          <p:nvPr/>
        </p:nvSpPr>
        <p:spPr>
          <a:xfrm>
            <a:off x="6888088" y="113337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400" dirty="0">
                <a:hlinkClick r:id="rId3"/>
              </a:rPr>
              <a:t>https://lmb.informatik.uni-freiburg.de/people/ronneber/u-net/</a:t>
            </a:r>
            <a:r>
              <a:rPr lang="en-AU" sz="1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06906-4A02-4DF5-8314-5EC995116F0A}"/>
              </a:ext>
            </a:extLst>
          </p:cNvPr>
          <p:cNvSpPr txBox="1"/>
          <p:nvPr/>
        </p:nvSpPr>
        <p:spPr>
          <a:xfrm>
            <a:off x="6888088" y="3532366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 standard CNN autoencoder with skip connections. The skip connection prevent information loss. Ideal for segmentation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0F186-5C07-4C63-9F15-04FA6E412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180" y="4692911"/>
            <a:ext cx="3420428" cy="17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5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Residual Connections - </a:t>
            </a:r>
            <a:r>
              <a:rPr lang="en-AU" dirty="0" err="1"/>
              <a:t>ResNet</a:t>
            </a:r>
            <a:endParaRPr lang="en-AU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95326" y="1700213"/>
            <a:ext cx="6120754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A skip connection where we ensure that the parameters learnt correspond to the difference or residual of the result at each layer.</a:t>
            </a:r>
          </a:p>
          <a:p>
            <a:pPr lvl="1"/>
            <a:r>
              <a:rPr lang="en-AU" dirty="0"/>
              <a:t>Learning residuals means there is no loss of precision and gradients vanishing because differences are lost among large values</a:t>
            </a:r>
          </a:p>
          <a:p>
            <a:pPr lvl="1"/>
            <a:r>
              <a:rPr lang="en-AU" dirty="0"/>
              <a:t>Residual connections allow for deeper networks as a result</a:t>
            </a:r>
          </a:p>
          <a:p>
            <a:pPr lvl="1"/>
            <a:r>
              <a:rPr lang="en-AU" dirty="0"/>
              <a:t>The original </a:t>
            </a:r>
            <a:r>
              <a:rPr lang="en-AU" dirty="0" err="1"/>
              <a:t>ResNet</a:t>
            </a:r>
            <a:r>
              <a:rPr lang="en-AU" dirty="0"/>
              <a:t> broke records for computer vision prize for the deep networks having hundreds of layers</a:t>
            </a:r>
          </a:p>
          <a:p>
            <a:pPr lvl="1"/>
            <a:r>
              <a:rPr lang="en-AU" dirty="0"/>
              <a:t>Residual connections are usually quite easy to add to most network architectures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B50FBE-1962-466A-8214-9E15BC8E3BE2}"/>
              </a:ext>
            </a:extLst>
          </p:cNvPr>
          <p:cNvSpPr/>
          <p:nvPr/>
        </p:nvSpPr>
        <p:spPr>
          <a:xfrm>
            <a:off x="8976320" y="979487"/>
            <a:ext cx="2776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hlinkClick r:id="rId2"/>
              </a:rPr>
              <a:t>https://arxiv.org/abs/1512.03385</a:t>
            </a:r>
            <a:r>
              <a:rPr lang="en-AU" sz="14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66B72-F458-4634-8CC6-7D85E6583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430" y="1947664"/>
            <a:ext cx="54292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2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23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Recurrent Connections – RNNs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95326" y="1700213"/>
            <a:ext cx="10801274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A recursive or loop connection is made back to the start of network</a:t>
            </a:r>
          </a:p>
          <a:p>
            <a:pPr lvl="1"/>
            <a:r>
              <a:rPr lang="en-AU" dirty="0"/>
              <a:t>Well suited for time series or sequential data</a:t>
            </a:r>
          </a:p>
          <a:p>
            <a:pPr lvl="1"/>
            <a:r>
              <a:rPr lang="en-AU" dirty="0"/>
              <a:t>Sometimes used as a way to iteratively apply a network to a problem</a:t>
            </a:r>
          </a:p>
          <a:p>
            <a:pPr lvl="1"/>
            <a:r>
              <a:rPr lang="en-AU" dirty="0"/>
              <a:t>Recurrence can also be used to ‘store’ memory and maintaining an internal state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B50FBE-1962-466A-8214-9E15BC8E3BE2}"/>
              </a:ext>
            </a:extLst>
          </p:cNvPr>
          <p:cNvSpPr/>
          <p:nvPr/>
        </p:nvSpPr>
        <p:spPr>
          <a:xfrm>
            <a:off x="459943" y="5955379"/>
            <a:ext cx="59458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dirty="0">
                <a:hlinkClick r:id="rId2"/>
              </a:rPr>
              <a:t>https://adventuresinmachinelearning.com/recurrent-neural-networks-lstm-tutorial-tensorflow/</a:t>
            </a:r>
            <a:r>
              <a:rPr lang="en-AU" sz="11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5BCA2-A785-4C23-B1CF-C93D12C5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7" y="3463483"/>
            <a:ext cx="7315200" cy="2390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D31FD-D9B7-405C-B33D-66960365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88" y="3232195"/>
            <a:ext cx="2867400" cy="2853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4F2742-C55B-4C18-BC1B-F437EA6089FE}"/>
              </a:ext>
            </a:extLst>
          </p:cNvPr>
          <p:cNvSpPr/>
          <p:nvPr/>
        </p:nvSpPr>
        <p:spPr>
          <a:xfrm>
            <a:off x="8688288" y="1052736"/>
            <a:ext cx="29286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dirty="0">
                <a:hlinkClick r:id="rId5"/>
              </a:rPr>
              <a:t>https://doi.org/10.1109/TPAMI.2008.137</a:t>
            </a:r>
            <a:r>
              <a:rPr lang="en-AU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33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24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Region CNNs – R-CNNs and Faster R-CNNs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95326" y="1700213"/>
            <a:ext cx="6120754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Uses a CNN to generate regions or bounding boxes around objects desired</a:t>
            </a:r>
          </a:p>
          <a:p>
            <a:pPr lvl="1"/>
            <a:r>
              <a:rPr lang="en-AU" dirty="0"/>
              <a:t>This region proposal network can then be classified into objects</a:t>
            </a:r>
          </a:p>
          <a:p>
            <a:pPr lvl="1"/>
            <a:r>
              <a:rPr lang="en-AU" dirty="0"/>
              <a:t>Robust to occlusion since boxes can pick up and ignore partial coverage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B50FBE-1962-466A-8214-9E15BC8E3BE2}"/>
              </a:ext>
            </a:extLst>
          </p:cNvPr>
          <p:cNvSpPr/>
          <p:nvPr/>
        </p:nvSpPr>
        <p:spPr>
          <a:xfrm>
            <a:off x="9264352" y="720328"/>
            <a:ext cx="2776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hlinkClick r:id="rId2"/>
              </a:rPr>
              <a:t>https://arxiv.org/abs/1506.01497</a:t>
            </a:r>
            <a:r>
              <a:rPr lang="en-AU" sz="1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4994B-C04F-46F3-B33B-004B7830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920" y="1728621"/>
            <a:ext cx="4858651" cy="4628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CAFC1-7857-4D49-ADCD-0C4CFAE74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63" y="3428999"/>
            <a:ext cx="4052487" cy="30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9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hoto, colorful, different, building&#10;&#10;Description automatically generated">
            <a:extLst>
              <a:ext uri="{FF2B5EF4-FFF2-40B4-BE49-F238E27FC236}">
                <a16:creationId xmlns:a16="http://schemas.microsoft.com/office/drawing/2014/main" id="{95F0C1C9-87CA-4D70-B865-96D190F5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4" r="2124" b="-2"/>
          <a:stretch/>
        </p:blipFill>
        <p:spPr>
          <a:xfrm>
            <a:off x="695327" y="1700213"/>
            <a:ext cx="10801349" cy="4249107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1631504" y="6029247"/>
            <a:ext cx="10801348" cy="360000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marL="0" lvl="2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RCNNs provide fast region based detector of ROIs (~1-10 Frames Per Second) in 2D.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 anchor="ctr">
            <a:normAutofit/>
          </a:bodyPr>
          <a:lstStyle/>
          <a:p>
            <a:r>
              <a:rPr lang="en-US" dirty="0"/>
              <a:t>Region CNNs (RCNNs)</a:t>
            </a:r>
          </a:p>
        </p:txBody>
      </p: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44C7BCF7-15B2-465A-83F6-5DF6010CB8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19171"/>
            <a:ext cx="3360109" cy="24021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/>
              <a:t>[Presentation Title] | [Date]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208568" y="6519171"/>
            <a:ext cx="288032" cy="24021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17DE0E-AFB1-41FD-BC35-27DB61CA125F}" type="slidenum">
              <a:rPr lang="en-AU" smtClean="0"/>
              <a:pPr>
                <a:spcAft>
                  <a:spcPts val="600"/>
                </a:spcAft>
              </a:pPr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61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Region CNNs (RCNNs)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9736" y="1644530"/>
            <a:ext cx="11104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dirty="0"/>
              <a:t>They use a feature extractor, region proposal network, region based pooling of these features and a regressor to evaluate quality of the candidate regions 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1F0DAF-D14C-4D6F-AF65-9E9F00FF9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14364"/>
            <a:ext cx="9144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Region CNNs (RCNNs)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9736" y="1644530"/>
            <a:ext cx="11104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dirty="0"/>
              <a:t>The feature extractor is a CNN with </a:t>
            </a:r>
            <a:r>
              <a:rPr lang="en-US" sz="1600" dirty="0" err="1"/>
              <a:t>downsampling</a:t>
            </a:r>
            <a:r>
              <a:rPr lang="en-US" sz="1600" dirty="0"/>
              <a:t>/pooling to create the feature space. Each object has a fixed bounding box and this is searched for in the feature map by generating an anchor for each possible object box – ROI Align.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784B9E1-4FC9-4F09-B69D-177949DAF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3271383"/>
            <a:ext cx="5734050" cy="2714625"/>
          </a:xfrm>
          <a:prstGeom prst="rect">
            <a:avLst/>
          </a:prstGeom>
        </p:spPr>
      </p:pic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437B19-C39C-4890-8515-B8B932F01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323" y="4353148"/>
            <a:ext cx="3916677" cy="25048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DBAAD8-9152-4A47-B160-F4935803C270}"/>
              </a:ext>
            </a:extLst>
          </p:cNvPr>
          <p:cNvSpPr/>
          <p:nvPr/>
        </p:nvSpPr>
        <p:spPr>
          <a:xfrm>
            <a:off x="695325" y="6165304"/>
            <a:ext cx="60699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Vahid Mirjalili, Co-author of Python Machine Learning (2nd Ed.). See </a:t>
            </a:r>
            <a:r>
              <a:rPr lang="en-US" sz="1200" dirty="0">
                <a:hlinkClick r:id="rId4"/>
              </a:rPr>
              <a:t>this post</a:t>
            </a:r>
            <a:r>
              <a:rPr lang="en-US" sz="1200" dirty="0"/>
              <a:t>.</a:t>
            </a:r>
          </a:p>
        </p:txBody>
      </p:sp>
      <p:pic>
        <p:nvPicPr>
          <p:cNvPr id="12" name="Picture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115DB68-E8CC-410B-A678-8B23D66EE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504" y="2239790"/>
            <a:ext cx="3585659" cy="226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Mask RCNN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9736" y="1644530"/>
            <a:ext cx="11104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dirty="0"/>
              <a:t>An improved RCNN with sub networks for computing the segmentations given the boxes found by the RCNN component. It is not only able to run fast, but also do </a:t>
            </a:r>
            <a:r>
              <a:rPr lang="en-US" sz="1600" b="1" dirty="0"/>
              <a:t>semantic segmentation, handle occlusion </a:t>
            </a:r>
            <a:r>
              <a:rPr lang="en-US" sz="1600" dirty="0"/>
              <a:t>and </a:t>
            </a:r>
            <a:r>
              <a:rPr lang="en-US" sz="1600" b="1" dirty="0"/>
              <a:t>articulation</a:t>
            </a:r>
            <a:r>
              <a:rPr lang="en-US" sz="1600" dirty="0"/>
              <a:t>.</a:t>
            </a:r>
          </a:p>
        </p:txBody>
      </p:sp>
      <p:pic>
        <p:nvPicPr>
          <p:cNvPr id="7" name="Picture 6" descr="A picture containing room&#10;&#10;Description automatically generated">
            <a:extLst>
              <a:ext uri="{FF2B5EF4-FFF2-40B4-BE49-F238E27FC236}">
                <a16:creationId xmlns:a16="http://schemas.microsoft.com/office/drawing/2014/main" id="{EADBFCD8-98DF-4862-AFB0-794FA5B0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" y="2494529"/>
            <a:ext cx="6653066" cy="3194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FEDE95-FB90-4E36-AE15-0CD248E8DC97}"/>
              </a:ext>
            </a:extLst>
          </p:cNvPr>
          <p:cNvSpPr/>
          <p:nvPr/>
        </p:nvSpPr>
        <p:spPr>
          <a:xfrm>
            <a:off x="2007709" y="6165304"/>
            <a:ext cx="9290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100" dirty="0"/>
              <a:t>H. Min </a:t>
            </a:r>
            <a:r>
              <a:rPr lang="en-AU" sz="1100" i="1" dirty="0"/>
              <a:t>et al.</a:t>
            </a:r>
            <a:r>
              <a:rPr lang="en-AU" sz="1100" dirty="0"/>
              <a:t>, “Fully automatic computer-aided mass detection and segmentation via pseudo-</a:t>
            </a:r>
            <a:r>
              <a:rPr lang="en-AU" sz="1100" dirty="0" err="1"/>
              <a:t>color</a:t>
            </a:r>
            <a:r>
              <a:rPr lang="en-AU" sz="1100" dirty="0"/>
              <a:t> mammograms and Mask R-CNN,” </a:t>
            </a:r>
            <a:r>
              <a:rPr lang="en-AU" sz="1100" i="1" dirty="0"/>
              <a:t>arXiv:1906.12118 [cs]</a:t>
            </a:r>
            <a:r>
              <a:rPr lang="en-AU" sz="1100" dirty="0"/>
              <a:t>, Jun. 2019, Accepted ISBI 2020. Available: </a:t>
            </a:r>
            <a:r>
              <a:rPr lang="en-AU" sz="1100" dirty="0">
                <a:hlinkClick r:id="rId3"/>
              </a:rPr>
              <a:t>http://arxiv.org/abs/1906.12118</a:t>
            </a:r>
            <a:r>
              <a:rPr lang="en-AU" sz="1100" dirty="0"/>
              <a:t>.</a:t>
            </a:r>
            <a:endParaRPr lang="en-AU" sz="11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71D6AD-35F1-4427-89DE-E1A5C7436F3B}"/>
              </a:ext>
            </a:extLst>
          </p:cNvPr>
          <p:cNvSpPr/>
          <p:nvPr/>
        </p:nvSpPr>
        <p:spPr>
          <a:xfrm>
            <a:off x="3298600" y="1079515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050" dirty="0"/>
              <a:t>K. He, G. </a:t>
            </a:r>
            <a:r>
              <a:rPr lang="en-AU" sz="1050" dirty="0" err="1"/>
              <a:t>Gkioxari</a:t>
            </a:r>
            <a:r>
              <a:rPr lang="en-AU" sz="1050" dirty="0"/>
              <a:t>, P. </a:t>
            </a:r>
            <a:r>
              <a:rPr lang="en-AU" sz="1050" dirty="0" err="1"/>
              <a:t>Dollár</a:t>
            </a:r>
            <a:r>
              <a:rPr lang="en-AU" sz="1050" dirty="0"/>
              <a:t>, and R. </a:t>
            </a:r>
            <a:r>
              <a:rPr lang="en-AU" sz="1050" dirty="0" err="1"/>
              <a:t>Girshick</a:t>
            </a:r>
            <a:r>
              <a:rPr lang="en-AU" sz="1050" dirty="0"/>
              <a:t>, “Mask R-CNN,” in </a:t>
            </a:r>
            <a:r>
              <a:rPr lang="en-AU" sz="1050" i="1" dirty="0"/>
              <a:t>2017 IEEE International Conference on Computer Vision (ICCV)</a:t>
            </a:r>
            <a:r>
              <a:rPr lang="en-AU" sz="1050" dirty="0"/>
              <a:t>, Oct. 2017, pp. 2980–2988, </a:t>
            </a:r>
            <a:r>
              <a:rPr lang="en-AU" sz="1050" dirty="0" err="1"/>
              <a:t>doi</a:t>
            </a:r>
            <a:r>
              <a:rPr lang="en-AU" sz="1050" dirty="0"/>
              <a:t>: </a:t>
            </a:r>
            <a:r>
              <a:rPr lang="en-AU" sz="1050" dirty="0">
                <a:hlinkClick r:id="rId4"/>
              </a:rPr>
              <a:t>10.1109/ICCV.2017.322</a:t>
            </a:r>
            <a:r>
              <a:rPr lang="en-AU" sz="1050" dirty="0"/>
              <a:t>.</a:t>
            </a:r>
            <a:endParaRPr lang="en-AU" sz="1050" dirty="0"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32837D-D04D-4487-A437-E9F422DE4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374" y="4157844"/>
            <a:ext cx="5774626" cy="1976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B46136-37E0-42B3-BDBA-C8D4441D0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254" y="2182192"/>
            <a:ext cx="3648567" cy="20496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BA3E728-418D-4D9C-8C9E-703A28143B29}"/>
              </a:ext>
            </a:extLst>
          </p:cNvPr>
          <p:cNvSpPr/>
          <p:nvPr/>
        </p:nvSpPr>
        <p:spPr>
          <a:xfrm>
            <a:off x="8584922" y="674816"/>
            <a:ext cx="36070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hlinkClick r:id="rId7"/>
              </a:rPr>
              <a:t>https://github.com/matterport/Mask_RCNN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6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29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Dilated Convolutions – Context Aggregation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95326" y="1700213"/>
            <a:ext cx="6120754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Using convolutions with ‘holes’ to average out responses to filters</a:t>
            </a:r>
          </a:p>
          <a:p>
            <a:pPr lvl="1"/>
            <a:r>
              <a:rPr lang="en-AU" dirty="0"/>
              <a:t>Reduces the number of parameters drastically</a:t>
            </a:r>
          </a:p>
          <a:p>
            <a:pPr lvl="1"/>
            <a:r>
              <a:rPr lang="en-AU" dirty="0"/>
              <a:t>Difficult to interpret and visualise the resulting feature maps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B50FBE-1962-466A-8214-9E15BC8E3BE2}"/>
              </a:ext>
            </a:extLst>
          </p:cNvPr>
          <p:cNvSpPr/>
          <p:nvPr/>
        </p:nvSpPr>
        <p:spPr>
          <a:xfrm>
            <a:off x="9264352" y="720328"/>
            <a:ext cx="2776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hlinkClick r:id="rId2"/>
              </a:rPr>
              <a:t>https://arxiv.org/abs/1511.07122</a:t>
            </a:r>
            <a:r>
              <a:rPr lang="en-AU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84387-E9F2-4D76-BBF8-42707D00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617" y="3919892"/>
            <a:ext cx="3009900" cy="2903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4A0AF5-62A0-4F96-8294-7991E20DC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506" y="1119988"/>
            <a:ext cx="3009900" cy="2903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3E680-5854-404F-A5BC-0550C5687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3717032"/>
            <a:ext cx="69437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Imaging – The Traditional Way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912B3F5-A50D-420F-81C9-395F30227A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17DE0E-AFB1-41FD-BC35-27DB61CA125F}" type="slidenum">
              <a:rPr kumimoji="0" lang="en-AU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5326" y="1700213"/>
            <a:ext cx="4824610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The human has to do everything step-by-step</a:t>
            </a:r>
          </a:p>
          <a:p>
            <a:pPr lvl="1"/>
            <a:r>
              <a:rPr lang="en-AU" dirty="0"/>
              <a:t>Study the data and know what to look for</a:t>
            </a:r>
          </a:p>
          <a:p>
            <a:pPr lvl="1"/>
            <a:r>
              <a:rPr lang="en-AU" dirty="0"/>
              <a:t>Find the relevant features for dataset</a:t>
            </a:r>
          </a:p>
          <a:p>
            <a:pPr lvl="1"/>
            <a:r>
              <a:rPr lang="en-AU" dirty="0"/>
              <a:t>Find the algorithms that extract those features (edges, textures etc.)</a:t>
            </a:r>
          </a:p>
          <a:p>
            <a:pPr lvl="1"/>
            <a:r>
              <a:rPr lang="en-AU" dirty="0"/>
              <a:t>Tune the parameters of the features and algorithm</a:t>
            </a:r>
          </a:p>
          <a:p>
            <a:pPr lvl="1"/>
            <a:r>
              <a:rPr lang="en-AU" dirty="0"/>
              <a:t>Obtain the results and hope the performance is good</a:t>
            </a:r>
          </a:p>
          <a:p>
            <a:pPr lvl="1"/>
            <a:r>
              <a:rPr lang="en-AU" dirty="0"/>
              <a:t>Gain insight from the results and why its not so good</a:t>
            </a:r>
          </a:p>
          <a:p>
            <a:pPr lvl="1"/>
            <a:r>
              <a:rPr lang="en-AU" dirty="0"/>
              <a:t>Handcraft better features and repeat!</a:t>
            </a:r>
          </a:p>
          <a:p>
            <a:pPr lvl="1"/>
            <a:endParaRPr lang="en-AU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7F805E5-9B81-41FB-8EFB-27041284A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607539"/>
              </p:ext>
            </p:extLst>
          </p:nvPr>
        </p:nvGraphicFramePr>
        <p:xfrm>
          <a:off x="3935760" y="8900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30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30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Generative Models – Variational Bayes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95326" y="1700213"/>
            <a:ext cx="6120754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Instead of fitting your network to your data directly and assuming an underlying code or representation is found, fit your data to a probability distribution</a:t>
            </a:r>
          </a:p>
          <a:p>
            <a:pPr lvl="1"/>
            <a:r>
              <a:rPr lang="en-AU" dirty="0"/>
              <a:t>This distribution will then be a latent variable model of your data</a:t>
            </a:r>
          </a:p>
          <a:p>
            <a:pPr lvl="1"/>
            <a:r>
              <a:rPr lang="en-AU" dirty="0"/>
              <a:t>Constraints the learning to a prior distribution and there you learn the distribution, not just the model</a:t>
            </a:r>
          </a:p>
          <a:p>
            <a:pPr lvl="1"/>
            <a:r>
              <a:rPr lang="en-AU" dirty="0"/>
              <a:t>You can then use the distribution to generate data similar to the training set with far more generalisability</a:t>
            </a:r>
          </a:p>
          <a:p>
            <a:pPr lvl="1"/>
            <a:r>
              <a:rPr lang="en-AU" dirty="0"/>
              <a:t>The distribution of digits learnt on the right shows how one can ‘interpolate’ from one digit to the next through the Variational Autoencoder constructed using this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B50FBE-1962-466A-8214-9E15BC8E3BE2}"/>
              </a:ext>
            </a:extLst>
          </p:cNvPr>
          <p:cNvSpPr/>
          <p:nvPr/>
        </p:nvSpPr>
        <p:spPr>
          <a:xfrm>
            <a:off x="7461555" y="676919"/>
            <a:ext cx="4679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hlinkClick r:id="rId2"/>
              </a:rPr>
              <a:t>https://blog.keras.io/building-autoencoders-in-keras.html</a:t>
            </a:r>
            <a:r>
              <a:rPr lang="en-AU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3F5B4-36B3-4118-A3F1-92E9B337E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1850011"/>
            <a:ext cx="3810196" cy="380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31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Generative Models – Adversarial Learning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95326" y="1700213"/>
            <a:ext cx="4677250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We build a generator network attempts to fool a discriminator network into thinking that the data it produces is real</a:t>
            </a:r>
          </a:p>
          <a:p>
            <a:pPr lvl="1"/>
            <a:r>
              <a:rPr lang="en-AU" dirty="0"/>
              <a:t>If successful, the result is a network that is capable of generating ‘realistic’ looking data</a:t>
            </a:r>
          </a:p>
          <a:p>
            <a:pPr lvl="1"/>
            <a:r>
              <a:rPr lang="en-AU" dirty="0"/>
              <a:t>A typical Generative Adversarial Network (GAN) setup is shown right</a:t>
            </a:r>
          </a:p>
          <a:p>
            <a:pPr lvl="1"/>
            <a:r>
              <a:rPr lang="en-AU" dirty="0"/>
              <a:t>Very powerful technique that is capable of astonishing results</a:t>
            </a:r>
          </a:p>
          <a:p>
            <a:pPr lvl="1"/>
            <a:r>
              <a:rPr lang="en-AU" dirty="0"/>
              <a:t>Learns the underlying distribution by learning the optimal ‘overall’ cost function</a:t>
            </a:r>
          </a:p>
          <a:p>
            <a:pPr lvl="1"/>
            <a:r>
              <a:rPr lang="en-AU" dirty="0"/>
              <a:t>Very difficult to train and often requires conditions and regularisation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B50FBE-1962-466A-8214-9E15BC8E3BE2}"/>
              </a:ext>
            </a:extLst>
          </p:cNvPr>
          <p:cNvSpPr/>
          <p:nvPr/>
        </p:nvSpPr>
        <p:spPr>
          <a:xfrm>
            <a:off x="7361832" y="680455"/>
            <a:ext cx="4830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hlinkClick r:id="rId2"/>
              </a:rPr>
              <a:t>https://skymind.ai/wiki/generative-adversarial-network-gan</a:t>
            </a:r>
            <a:r>
              <a:rPr lang="en-AU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1FC9E-3F13-422A-AE75-F5493A615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576" y="1829220"/>
            <a:ext cx="6819424" cy="458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4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Generative Adversarial Networks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32</a:t>
            </a:fld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679736" y="1644530"/>
            <a:ext cx="11104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dirty="0"/>
              <a:t>Generative Adversarial Networks (GAN) is a min-max game, where two nets try to find the Nash equilibrium of losses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3580" y="5904533"/>
            <a:ext cx="16017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Three most significant </a:t>
            </a:r>
          </a:p>
          <a:p>
            <a:r>
              <a:rPr lang="en-AU" sz="1100" dirty="0"/>
              <a:t>bone shape modes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9ABFA-1271-4A3E-BC7B-542DBFF3C8F9}"/>
              </a:ext>
            </a:extLst>
          </p:cNvPr>
          <p:cNvSpPr txBox="1"/>
          <p:nvPr/>
        </p:nvSpPr>
        <p:spPr>
          <a:xfrm>
            <a:off x="8328248" y="2492896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Generate Fake Images with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D on Real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D on Fake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G’ on Fake Images Pretending they are Real</a:t>
            </a:r>
            <a:endParaRPr lang="en-AU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5D02A7-3D78-43BE-A71B-CC645DA29ABF}"/>
              </a:ext>
            </a:extLst>
          </p:cNvPr>
          <p:cNvGrpSpPr/>
          <p:nvPr/>
        </p:nvGrpSpPr>
        <p:grpSpPr>
          <a:xfrm>
            <a:off x="250052" y="1967075"/>
            <a:ext cx="7905344" cy="3623072"/>
            <a:chOff x="250052" y="1967075"/>
            <a:chExt cx="7905344" cy="3623072"/>
          </a:xfrm>
        </p:grpSpPr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EE0B4FB-AEF9-4B9D-A2C7-4D36F2516B27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V="1">
              <a:off x="4021876" y="3991547"/>
              <a:ext cx="1513562" cy="7200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: Top Corners Snipped 2">
              <a:extLst>
                <a:ext uri="{FF2B5EF4-FFF2-40B4-BE49-F238E27FC236}">
                  <a16:creationId xmlns:a16="http://schemas.microsoft.com/office/drawing/2014/main" id="{31F9D03C-D5DE-415C-8919-659CA35FE9A6}"/>
                </a:ext>
              </a:extLst>
            </p:cNvPr>
            <p:cNvSpPr/>
            <p:nvPr/>
          </p:nvSpPr>
          <p:spPr>
            <a:xfrm rot="5400000">
              <a:off x="5427426" y="3002533"/>
              <a:ext cx="1440160" cy="1224136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  <a:endParaRPr lang="en-A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19314A-B77D-4623-A9FB-C8C86A56C421}"/>
                </a:ext>
              </a:extLst>
            </p:cNvPr>
            <p:cNvSpPr txBox="1"/>
            <p:nvPr/>
          </p:nvSpPr>
          <p:spPr>
            <a:xfrm>
              <a:off x="6454489" y="4064931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  <a:endParaRPr lang="en-AU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07BFC9-E59C-40F7-86FB-3ADF2CA7BE10}"/>
                </a:ext>
              </a:extLst>
            </p:cNvPr>
            <p:cNvSpPr/>
            <p:nvPr/>
          </p:nvSpPr>
          <p:spPr>
            <a:xfrm rot="16200000">
              <a:off x="3163295" y="2548656"/>
              <a:ext cx="1440161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Real Image</a:t>
              </a:r>
              <a:endParaRPr lang="en-AU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4324C8-0F34-4977-85B8-1012D140E1C2}"/>
                </a:ext>
              </a:extLst>
            </p:cNvPr>
            <p:cNvSpPr/>
            <p:nvPr/>
          </p:nvSpPr>
          <p:spPr>
            <a:xfrm>
              <a:off x="7076784" y="3210129"/>
              <a:ext cx="288032" cy="2764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AU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7BC371F-56EB-4989-9A53-4C577A176E56}"/>
                </a:ext>
              </a:extLst>
            </p:cNvPr>
            <p:cNvSpPr/>
            <p:nvPr/>
          </p:nvSpPr>
          <p:spPr>
            <a:xfrm>
              <a:off x="7076067" y="3719941"/>
              <a:ext cx="288032" cy="2764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  <a:endParaRPr lang="en-AU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248BAD-7BE5-44CE-A307-B02A27067993}"/>
                </a:ext>
              </a:extLst>
            </p:cNvPr>
            <p:cNvSpPr txBox="1"/>
            <p:nvPr/>
          </p:nvSpPr>
          <p:spPr>
            <a:xfrm>
              <a:off x="7436824" y="3163697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Real</a:t>
              </a:r>
              <a:endParaRPr lang="en-AU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D67FF4-E7F5-4E0C-AA63-FB9A35D4EA93}"/>
                </a:ext>
              </a:extLst>
            </p:cNvPr>
            <p:cNvSpPr txBox="1"/>
            <p:nvPr/>
          </p:nvSpPr>
          <p:spPr>
            <a:xfrm>
              <a:off x="7457769" y="3673509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Fake</a:t>
              </a:r>
              <a:endParaRPr lang="en-AU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B6FA44-74DA-477F-9C1B-CBCA13806B71}"/>
                </a:ext>
              </a:extLst>
            </p:cNvPr>
            <p:cNvCxnSpPr>
              <a:stCxn id="3" idx="3"/>
              <a:endCxn id="15" idx="1"/>
            </p:cNvCxnSpPr>
            <p:nvPr/>
          </p:nvCxnSpPr>
          <p:spPr>
            <a:xfrm flipV="1">
              <a:off x="6759574" y="3348364"/>
              <a:ext cx="317210" cy="2662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6F093D4-75E9-4381-9F84-9E5F76427E72}"/>
                </a:ext>
              </a:extLst>
            </p:cNvPr>
            <p:cNvCxnSpPr>
              <a:stCxn id="3" idx="3"/>
              <a:endCxn id="32" idx="1"/>
            </p:cNvCxnSpPr>
            <p:nvPr/>
          </p:nvCxnSpPr>
          <p:spPr>
            <a:xfrm>
              <a:off x="6759574" y="3614601"/>
              <a:ext cx="316493" cy="243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C753635-C412-4AD3-85D2-9A54B916ECEC}"/>
                </a:ext>
              </a:extLst>
            </p:cNvPr>
            <p:cNvGrpSpPr/>
            <p:nvPr/>
          </p:nvGrpSpPr>
          <p:grpSpPr>
            <a:xfrm>
              <a:off x="753321" y="3719941"/>
              <a:ext cx="3268555" cy="1711768"/>
              <a:chOff x="532916" y="3157392"/>
              <a:chExt cx="3268555" cy="1711768"/>
            </a:xfrm>
          </p:grpSpPr>
          <p:sp>
            <p:nvSpPr>
              <p:cNvPr id="27" name="Rectangle: Top Corners Snipped 26">
                <a:extLst>
                  <a:ext uri="{FF2B5EF4-FFF2-40B4-BE49-F238E27FC236}">
                    <a16:creationId xmlns:a16="http://schemas.microsoft.com/office/drawing/2014/main" id="{787E050F-52BD-4F69-BCD6-F3A830BB04C0}"/>
                  </a:ext>
                </a:extLst>
              </p:cNvPr>
              <p:cNvSpPr/>
              <p:nvPr/>
            </p:nvSpPr>
            <p:spPr>
              <a:xfrm rot="16200000">
                <a:off x="2026625" y="3537012"/>
                <a:ext cx="1440160" cy="1224136"/>
              </a:xfrm>
              <a:prstGeom prst="snip2SameRect">
                <a:avLst>
                  <a:gd name="adj1" fmla="val 50000"/>
                  <a:gd name="adj2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</a:t>
                </a:r>
                <a:endParaRPr lang="en-AU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F66132-F403-48B9-AD2B-351D51C6EC6C}"/>
                  </a:ext>
                </a:extLst>
              </p:cNvPr>
              <p:cNvSpPr txBox="1"/>
              <p:nvPr/>
            </p:nvSpPr>
            <p:spPr>
              <a:xfrm>
                <a:off x="532916" y="3157392"/>
                <a:ext cx="1223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Generator</a:t>
                </a:r>
                <a:endParaRPr lang="en-AU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22CB9C2-8DE4-476D-B250-305997E021F5}"/>
                  </a:ext>
                </a:extLst>
              </p:cNvPr>
              <p:cNvSpPr/>
              <p:nvPr/>
            </p:nvSpPr>
            <p:spPr>
              <a:xfrm rot="16200000">
                <a:off x="2942891" y="4010580"/>
                <a:ext cx="1440161" cy="276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Fake Image</a:t>
                </a:r>
                <a:endParaRPr lang="en-AU" dirty="0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C6858AB9-6E65-4ED8-9689-9BD5DDC1095E}"/>
                  </a:ext>
                </a:extLst>
              </p:cNvPr>
              <p:cNvCxnSpPr>
                <a:endCxn id="27" idx="3"/>
              </p:cNvCxnSpPr>
              <p:nvPr/>
            </p:nvCxnSpPr>
            <p:spPr>
              <a:xfrm>
                <a:off x="1234441" y="4149079"/>
                <a:ext cx="90019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06DA9F-1EB4-4DDD-9E45-7CC1EABB5A14}"/>
                  </a:ext>
                </a:extLst>
              </p:cNvPr>
              <p:cNvSpPr/>
              <p:nvPr/>
            </p:nvSpPr>
            <p:spPr>
              <a:xfrm rot="16200000">
                <a:off x="727877" y="4055851"/>
                <a:ext cx="864096" cy="19453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Noise</a:t>
                </a:r>
                <a:endParaRPr lang="en-AU" dirty="0"/>
              </a:p>
            </p:txBody>
          </p:sp>
        </p:grpSp>
        <p:pic>
          <p:nvPicPr>
            <p:cNvPr id="49" name="Picture 48" descr="A square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FF495857-BF78-49F8-A6DC-3EFDE7700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052" y="4283621"/>
              <a:ext cx="877427" cy="866940"/>
            </a:xfrm>
            <a:prstGeom prst="rect">
              <a:avLst/>
            </a:prstGeom>
          </p:spPr>
        </p:pic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288427D6-BEE9-4A51-8270-BB1D54183A41}"/>
                </a:ext>
              </a:extLst>
            </p:cNvPr>
            <p:cNvCxnSpPr>
              <a:stCxn id="30" idx="2"/>
            </p:cNvCxnSpPr>
            <p:nvPr/>
          </p:nvCxnSpPr>
          <p:spPr>
            <a:xfrm>
              <a:off x="4021875" y="2687155"/>
              <a:ext cx="1513563" cy="66120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25A2F58-EED0-48AC-824F-2626D650B386}"/>
                </a:ext>
              </a:extLst>
            </p:cNvPr>
            <p:cNvSpPr/>
            <p:nvPr/>
          </p:nvSpPr>
          <p:spPr>
            <a:xfrm>
              <a:off x="2135560" y="2558869"/>
              <a:ext cx="4846837" cy="3031278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F481901-DF1E-4C67-900D-8AC0DAB40256}"/>
                </a:ext>
              </a:extLst>
            </p:cNvPr>
            <p:cNvSpPr txBox="1"/>
            <p:nvPr/>
          </p:nvSpPr>
          <p:spPr>
            <a:xfrm>
              <a:off x="2135559" y="259383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G’</a:t>
              </a:r>
              <a:endParaRPr lang="en-AU" dirty="0"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8983F6EB-FEB3-4586-8702-C71ABB467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491" y="3977407"/>
            <a:ext cx="2187897" cy="21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2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Generative Adversarial Networks – Train G’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33</a:t>
            </a:fld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679736" y="1644530"/>
            <a:ext cx="11104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dirty="0"/>
              <a:t>There is an adversarial loss term between D and G. We minimize D but </a:t>
            </a:r>
            <a:r>
              <a:rPr lang="en-US" sz="1600" dirty="0" err="1"/>
              <a:t>maxmise</a:t>
            </a:r>
            <a:r>
              <a:rPr lang="en-US" sz="1600" dirty="0"/>
              <a:t> G. This makes it adversarial learning.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3580" y="5904533"/>
            <a:ext cx="16017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Three most significant </a:t>
            </a:r>
          </a:p>
          <a:p>
            <a:r>
              <a:rPr lang="en-AU" sz="1100" dirty="0"/>
              <a:t>bone shape modes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EE0B4FB-AEF9-4B9D-A2C7-4D36F2516B27}"/>
              </a:ext>
            </a:extLst>
          </p:cNvPr>
          <p:cNvCxnSpPr>
            <a:cxnSpLocks/>
            <a:stCxn id="14" idx="2"/>
          </p:cNvCxnSpPr>
          <p:nvPr/>
        </p:nvCxnSpPr>
        <p:spPr>
          <a:xfrm flipV="1">
            <a:off x="4021876" y="4206664"/>
            <a:ext cx="1513562" cy="7200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Top Corners Snipped 2">
            <a:extLst>
              <a:ext uri="{FF2B5EF4-FFF2-40B4-BE49-F238E27FC236}">
                <a16:creationId xmlns:a16="http://schemas.microsoft.com/office/drawing/2014/main" id="{31F9D03C-D5DE-415C-8919-659CA35FE9A6}"/>
              </a:ext>
            </a:extLst>
          </p:cNvPr>
          <p:cNvSpPr/>
          <p:nvPr/>
        </p:nvSpPr>
        <p:spPr>
          <a:xfrm rot="5400000">
            <a:off x="5427426" y="3217650"/>
            <a:ext cx="1440160" cy="1224136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9314A-B77D-4623-A9FB-C8C86A56C421}"/>
              </a:ext>
            </a:extLst>
          </p:cNvPr>
          <p:cNvSpPr txBox="1"/>
          <p:nvPr/>
        </p:nvSpPr>
        <p:spPr>
          <a:xfrm>
            <a:off x="6454489" y="428004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Discriminator</a:t>
            </a:r>
            <a:endParaRPr lang="en-A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07BFC9-E59C-40F7-86FB-3ADF2CA7BE10}"/>
              </a:ext>
            </a:extLst>
          </p:cNvPr>
          <p:cNvSpPr/>
          <p:nvPr/>
        </p:nvSpPr>
        <p:spPr>
          <a:xfrm rot="16200000">
            <a:off x="3163295" y="2763773"/>
            <a:ext cx="1440161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Image</a:t>
            </a:r>
            <a:endParaRPr lang="en-A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324C8-0F34-4977-85B8-1012D140E1C2}"/>
              </a:ext>
            </a:extLst>
          </p:cNvPr>
          <p:cNvSpPr/>
          <p:nvPr/>
        </p:nvSpPr>
        <p:spPr>
          <a:xfrm>
            <a:off x="7076784" y="3425246"/>
            <a:ext cx="288032" cy="276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BC371F-56EB-4989-9A53-4C577A176E56}"/>
              </a:ext>
            </a:extLst>
          </p:cNvPr>
          <p:cNvSpPr/>
          <p:nvPr/>
        </p:nvSpPr>
        <p:spPr>
          <a:xfrm>
            <a:off x="7076067" y="3935058"/>
            <a:ext cx="288032" cy="2764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48BAD-7BE5-44CE-A307-B02A27067993}"/>
              </a:ext>
            </a:extLst>
          </p:cNvPr>
          <p:cNvSpPr txBox="1"/>
          <p:nvPr/>
        </p:nvSpPr>
        <p:spPr>
          <a:xfrm>
            <a:off x="7436824" y="33788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  <a:endParaRPr lang="en-A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D67FF4-E7F5-4E0C-AA63-FB9A35D4EA93}"/>
              </a:ext>
            </a:extLst>
          </p:cNvPr>
          <p:cNvSpPr txBox="1"/>
          <p:nvPr/>
        </p:nvSpPr>
        <p:spPr>
          <a:xfrm>
            <a:off x="7457769" y="38886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Fake</a:t>
            </a:r>
            <a:endParaRPr lang="en-AU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B6FA44-74DA-477F-9C1B-CBCA13806B71}"/>
              </a:ext>
            </a:extLst>
          </p:cNvPr>
          <p:cNvCxnSpPr>
            <a:stCxn id="3" idx="3"/>
            <a:endCxn id="15" idx="1"/>
          </p:cNvCxnSpPr>
          <p:nvPr/>
        </p:nvCxnSpPr>
        <p:spPr>
          <a:xfrm flipV="1">
            <a:off x="6759574" y="3563481"/>
            <a:ext cx="317210" cy="26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F093D4-75E9-4381-9F84-9E5F76427E72}"/>
              </a:ext>
            </a:extLst>
          </p:cNvPr>
          <p:cNvCxnSpPr>
            <a:stCxn id="3" idx="3"/>
            <a:endCxn id="32" idx="1"/>
          </p:cNvCxnSpPr>
          <p:nvPr/>
        </p:nvCxnSpPr>
        <p:spPr>
          <a:xfrm>
            <a:off x="6759574" y="3829718"/>
            <a:ext cx="316493" cy="24357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753635-C412-4AD3-85D2-9A54B916ECEC}"/>
              </a:ext>
            </a:extLst>
          </p:cNvPr>
          <p:cNvGrpSpPr/>
          <p:nvPr/>
        </p:nvGrpSpPr>
        <p:grpSpPr>
          <a:xfrm>
            <a:off x="753321" y="3935058"/>
            <a:ext cx="3268555" cy="1711768"/>
            <a:chOff x="532916" y="3157392"/>
            <a:chExt cx="3268555" cy="1711768"/>
          </a:xfrm>
        </p:grpSpPr>
        <p:sp>
          <p:nvSpPr>
            <p:cNvPr id="27" name="Rectangle: Top Corners Snipped 26">
              <a:extLst>
                <a:ext uri="{FF2B5EF4-FFF2-40B4-BE49-F238E27FC236}">
                  <a16:creationId xmlns:a16="http://schemas.microsoft.com/office/drawing/2014/main" id="{787E050F-52BD-4F69-BCD6-F3A830BB04C0}"/>
                </a:ext>
              </a:extLst>
            </p:cNvPr>
            <p:cNvSpPr/>
            <p:nvPr/>
          </p:nvSpPr>
          <p:spPr>
            <a:xfrm rot="16200000">
              <a:off x="2026625" y="3537012"/>
              <a:ext cx="1440160" cy="1224136"/>
            </a:xfrm>
            <a:prstGeom prst="snip2SameRect">
              <a:avLst>
                <a:gd name="adj1" fmla="val 50000"/>
                <a:gd name="adj2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endParaRPr lang="en-AU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F66132-F403-48B9-AD2B-351D51C6EC6C}"/>
                </a:ext>
              </a:extLst>
            </p:cNvPr>
            <p:cNvSpPr txBox="1"/>
            <p:nvPr/>
          </p:nvSpPr>
          <p:spPr>
            <a:xfrm>
              <a:off x="532916" y="3157392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  <a:endParaRPr lang="en-AU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2CB9C2-8DE4-476D-B250-305997E021F5}"/>
                </a:ext>
              </a:extLst>
            </p:cNvPr>
            <p:cNvSpPr/>
            <p:nvPr/>
          </p:nvSpPr>
          <p:spPr>
            <a:xfrm rot="16200000">
              <a:off x="2942891" y="4010580"/>
              <a:ext cx="1440161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Fake Image</a:t>
              </a:r>
              <a:endParaRPr lang="en-AU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6858AB9-6E65-4ED8-9689-9BD5DDC1095E}"/>
                </a:ext>
              </a:extLst>
            </p:cNvPr>
            <p:cNvCxnSpPr>
              <a:endCxn id="27" idx="3"/>
            </p:cNvCxnSpPr>
            <p:nvPr/>
          </p:nvCxnSpPr>
          <p:spPr>
            <a:xfrm>
              <a:off x="1234441" y="4149079"/>
              <a:ext cx="90019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E06DA9F-1EB4-4DDD-9E45-7CC1EABB5A14}"/>
                </a:ext>
              </a:extLst>
            </p:cNvPr>
            <p:cNvSpPr/>
            <p:nvPr/>
          </p:nvSpPr>
          <p:spPr>
            <a:xfrm rot="16200000">
              <a:off x="727877" y="4055851"/>
              <a:ext cx="864096" cy="194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Noise</a:t>
              </a:r>
              <a:endParaRPr lang="en-AU" dirty="0"/>
            </a:p>
          </p:txBody>
        </p:sp>
      </p:grpSp>
      <p:pic>
        <p:nvPicPr>
          <p:cNvPr id="49" name="Picture 48" descr="A square white text on a black background&#10;&#10;Description automatically generated">
            <a:extLst>
              <a:ext uri="{FF2B5EF4-FFF2-40B4-BE49-F238E27FC236}">
                <a16:creationId xmlns:a16="http://schemas.microsoft.com/office/drawing/2014/main" id="{FF495857-BF78-49F8-A6DC-3EFDE770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2" y="4498738"/>
            <a:ext cx="877427" cy="866940"/>
          </a:xfrm>
          <a:prstGeom prst="rect">
            <a:avLst/>
          </a:prstGeom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88427D6-BEE9-4A51-8270-BB1D54183A41}"/>
              </a:ext>
            </a:extLst>
          </p:cNvPr>
          <p:cNvCxnSpPr>
            <a:stCxn id="30" idx="2"/>
          </p:cNvCxnSpPr>
          <p:nvPr/>
        </p:nvCxnSpPr>
        <p:spPr>
          <a:xfrm>
            <a:off x="4021875" y="2902272"/>
            <a:ext cx="1513563" cy="66120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779ABFA-1271-4A3E-BC7B-542DBFF3C8F9}"/>
              </a:ext>
            </a:extLst>
          </p:cNvPr>
          <p:cNvSpPr txBox="1"/>
          <p:nvPr/>
        </p:nvSpPr>
        <p:spPr>
          <a:xfrm>
            <a:off x="8328248" y="2492896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Generate Fake Images with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D on Real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D on Fake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Train G’ on Fake Images Pretending they are Real</a:t>
            </a:r>
            <a:r>
              <a:rPr lang="en-AU" sz="1600" b="1" dirty="0"/>
              <a:t>, i.e. D is fixed</a:t>
            </a:r>
            <a:endParaRPr lang="en-US" sz="1600" b="1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5A2F58-EED0-48AC-824F-2626D650B386}"/>
              </a:ext>
            </a:extLst>
          </p:cNvPr>
          <p:cNvSpPr/>
          <p:nvPr/>
        </p:nvSpPr>
        <p:spPr>
          <a:xfrm>
            <a:off x="2135560" y="2773986"/>
            <a:ext cx="4846837" cy="30312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481901-DF1E-4C67-900D-8AC0DAB40256}"/>
              </a:ext>
            </a:extLst>
          </p:cNvPr>
          <p:cNvSpPr txBox="1"/>
          <p:nvPr/>
        </p:nvSpPr>
        <p:spPr>
          <a:xfrm>
            <a:off x="2135559" y="28089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G’</a:t>
            </a:r>
            <a:endParaRPr lang="en-AU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C05E09-1CE4-4DD6-96D4-EF8599386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491" y="3977407"/>
            <a:ext cx="2187897" cy="2187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ADE7A0-4ADB-4C1D-84F3-16F9ACB82845}"/>
              </a:ext>
            </a:extLst>
          </p:cNvPr>
          <p:cNvSpPr txBox="1"/>
          <p:nvPr/>
        </p:nvSpPr>
        <p:spPr>
          <a:xfrm>
            <a:off x="6512252" y="4634382"/>
            <a:ext cx="1316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Weights Fixed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8116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GANs for Shape-based Segmentation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34</a:t>
            </a:fld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679736" y="1644530"/>
            <a:ext cx="11104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600" dirty="0"/>
              <a:t>We rephrase the problem to letting D classify between manual and automatic segmentations.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514" y="6194219"/>
            <a:ext cx="7545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/>
              <a:t>P. Luc, C. </a:t>
            </a:r>
            <a:r>
              <a:rPr lang="en-AU" sz="1100" dirty="0" err="1"/>
              <a:t>Couprie</a:t>
            </a:r>
            <a:r>
              <a:rPr lang="en-AU" sz="1100" dirty="0"/>
              <a:t>, S. </a:t>
            </a:r>
            <a:r>
              <a:rPr lang="en-AU" sz="1100" dirty="0" err="1"/>
              <a:t>Chintala</a:t>
            </a:r>
            <a:r>
              <a:rPr lang="en-AU" sz="1100" dirty="0"/>
              <a:t>, and J. Verbeek, “Semantic Segmentation using Adversarial Networks,” </a:t>
            </a:r>
          </a:p>
          <a:p>
            <a:r>
              <a:rPr lang="en-AU" sz="1100" i="1" dirty="0"/>
              <a:t>arXiv:1611.08408 [cs]</a:t>
            </a:r>
            <a:r>
              <a:rPr lang="en-AU" sz="1100" dirty="0"/>
              <a:t>, NIPS Workshop on Adversarial Training, Nov. 2016, Available: </a:t>
            </a:r>
            <a:r>
              <a:rPr lang="en-AU" sz="1100" dirty="0">
                <a:hlinkClick r:id="rId2"/>
              </a:rPr>
              <a:t>http://arxiv.org/abs/1611.08408</a:t>
            </a:r>
            <a:r>
              <a:rPr lang="en-AU" sz="1100" dirty="0"/>
              <a:t>.</a:t>
            </a:r>
            <a:endParaRPr lang="en-AU" sz="1100" dirty="0">
              <a:effectLst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EE0B4FB-AEF9-4B9D-A2C7-4D36F2516B27}"/>
              </a:ext>
            </a:extLst>
          </p:cNvPr>
          <p:cNvCxnSpPr>
            <a:cxnSpLocks/>
            <a:stCxn id="14" idx="2"/>
          </p:cNvCxnSpPr>
          <p:nvPr/>
        </p:nvCxnSpPr>
        <p:spPr>
          <a:xfrm flipV="1">
            <a:off x="4021876" y="4206664"/>
            <a:ext cx="1513562" cy="7200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Top Corners Snipped 2">
            <a:extLst>
              <a:ext uri="{FF2B5EF4-FFF2-40B4-BE49-F238E27FC236}">
                <a16:creationId xmlns:a16="http://schemas.microsoft.com/office/drawing/2014/main" id="{31F9D03C-D5DE-415C-8919-659CA35FE9A6}"/>
              </a:ext>
            </a:extLst>
          </p:cNvPr>
          <p:cNvSpPr/>
          <p:nvPr/>
        </p:nvSpPr>
        <p:spPr>
          <a:xfrm rot="5400000">
            <a:off x="5427426" y="3217650"/>
            <a:ext cx="1440160" cy="1224136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9314A-B77D-4623-A9FB-C8C86A56C421}"/>
              </a:ext>
            </a:extLst>
          </p:cNvPr>
          <p:cNvSpPr txBox="1"/>
          <p:nvPr/>
        </p:nvSpPr>
        <p:spPr>
          <a:xfrm>
            <a:off x="6454489" y="428004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Discriminator</a:t>
            </a:r>
            <a:endParaRPr lang="en-A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07BFC9-E59C-40F7-86FB-3ADF2CA7BE10}"/>
              </a:ext>
            </a:extLst>
          </p:cNvPr>
          <p:cNvSpPr/>
          <p:nvPr/>
        </p:nvSpPr>
        <p:spPr>
          <a:xfrm rot="16200000">
            <a:off x="3163295" y="2763773"/>
            <a:ext cx="1440161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</a:t>
            </a:r>
            <a:endParaRPr lang="en-A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324C8-0F34-4977-85B8-1012D140E1C2}"/>
              </a:ext>
            </a:extLst>
          </p:cNvPr>
          <p:cNvSpPr/>
          <p:nvPr/>
        </p:nvSpPr>
        <p:spPr>
          <a:xfrm>
            <a:off x="7076784" y="3425246"/>
            <a:ext cx="288032" cy="276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BC371F-56EB-4989-9A53-4C577A176E56}"/>
              </a:ext>
            </a:extLst>
          </p:cNvPr>
          <p:cNvSpPr/>
          <p:nvPr/>
        </p:nvSpPr>
        <p:spPr>
          <a:xfrm>
            <a:off x="7076067" y="3935058"/>
            <a:ext cx="288032" cy="276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48BAD-7BE5-44CE-A307-B02A27067993}"/>
              </a:ext>
            </a:extLst>
          </p:cNvPr>
          <p:cNvSpPr txBox="1"/>
          <p:nvPr/>
        </p:nvSpPr>
        <p:spPr>
          <a:xfrm>
            <a:off x="7436824" y="3378814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Manual</a:t>
            </a:r>
            <a:endParaRPr lang="en-A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D67FF4-E7F5-4E0C-AA63-FB9A35D4EA93}"/>
              </a:ext>
            </a:extLst>
          </p:cNvPr>
          <p:cNvSpPr txBox="1"/>
          <p:nvPr/>
        </p:nvSpPr>
        <p:spPr>
          <a:xfrm>
            <a:off x="7457769" y="3888626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Auto/Synthetic</a:t>
            </a:r>
            <a:endParaRPr lang="en-AU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B6FA44-74DA-477F-9C1B-CBCA13806B71}"/>
              </a:ext>
            </a:extLst>
          </p:cNvPr>
          <p:cNvCxnSpPr>
            <a:stCxn id="3" idx="3"/>
            <a:endCxn id="15" idx="1"/>
          </p:cNvCxnSpPr>
          <p:nvPr/>
        </p:nvCxnSpPr>
        <p:spPr>
          <a:xfrm flipV="1">
            <a:off x="6759574" y="3563481"/>
            <a:ext cx="317210" cy="26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F093D4-75E9-4381-9F84-9E5F76427E72}"/>
              </a:ext>
            </a:extLst>
          </p:cNvPr>
          <p:cNvCxnSpPr>
            <a:stCxn id="3" idx="3"/>
            <a:endCxn id="32" idx="1"/>
          </p:cNvCxnSpPr>
          <p:nvPr/>
        </p:nvCxnSpPr>
        <p:spPr>
          <a:xfrm>
            <a:off x="6759574" y="3829718"/>
            <a:ext cx="316493" cy="24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6F66132-F403-48B9-AD2B-351D51C6EC6C}"/>
              </a:ext>
            </a:extLst>
          </p:cNvPr>
          <p:cNvSpPr txBox="1"/>
          <p:nvPr/>
        </p:nvSpPr>
        <p:spPr>
          <a:xfrm>
            <a:off x="2129891" y="386356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</a:t>
            </a:r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CB9C2-8DE4-476D-B250-305997E021F5}"/>
              </a:ext>
            </a:extLst>
          </p:cNvPr>
          <p:cNvSpPr/>
          <p:nvPr/>
        </p:nvSpPr>
        <p:spPr>
          <a:xfrm rot="16200000">
            <a:off x="3163296" y="4788246"/>
            <a:ext cx="1440161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</a:t>
            </a:r>
            <a:endParaRPr lang="en-AU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88427D6-BEE9-4A51-8270-BB1D54183A41}"/>
              </a:ext>
            </a:extLst>
          </p:cNvPr>
          <p:cNvCxnSpPr>
            <a:stCxn id="30" idx="2"/>
          </p:cNvCxnSpPr>
          <p:nvPr/>
        </p:nvCxnSpPr>
        <p:spPr>
          <a:xfrm>
            <a:off x="4021875" y="2902272"/>
            <a:ext cx="1513563" cy="6612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779ABFA-1271-4A3E-BC7B-542DBFF3C8F9}"/>
              </a:ext>
            </a:extLst>
          </p:cNvPr>
          <p:cNvSpPr txBox="1"/>
          <p:nvPr/>
        </p:nvSpPr>
        <p:spPr>
          <a:xfrm>
            <a:off x="8206535" y="2492896"/>
            <a:ext cx="3866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Generate Auto Segmentations with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D on Manuals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D on Autos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Train G’ on Autos Pretending they are Manuals</a:t>
            </a:r>
            <a:endParaRPr lang="en-AU" sz="16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5A2F58-EED0-48AC-824F-2626D650B386}"/>
              </a:ext>
            </a:extLst>
          </p:cNvPr>
          <p:cNvSpPr/>
          <p:nvPr/>
        </p:nvSpPr>
        <p:spPr>
          <a:xfrm>
            <a:off x="1821522" y="2773986"/>
            <a:ext cx="5160876" cy="30312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481901-DF1E-4C67-900D-8AC0DAB40256}"/>
              </a:ext>
            </a:extLst>
          </p:cNvPr>
          <p:cNvSpPr txBox="1"/>
          <p:nvPr/>
        </p:nvSpPr>
        <p:spPr>
          <a:xfrm>
            <a:off x="2135559" y="28089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G’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32AC8-CDF6-49E5-9271-1F3075AE4E52}"/>
              </a:ext>
            </a:extLst>
          </p:cNvPr>
          <p:cNvSpPr/>
          <p:nvPr/>
        </p:nvSpPr>
        <p:spPr>
          <a:xfrm>
            <a:off x="1908340" y="4206664"/>
            <a:ext cx="1666514" cy="1440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endParaRPr lang="en-AU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1348FC-7857-4C5A-BE95-57157D9EC8BF}"/>
              </a:ext>
            </a:extLst>
          </p:cNvPr>
          <p:cNvSpPr/>
          <p:nvPr/>
        </p:nvSpPr>
        <p:spPr>
          <a:xfrm rot="16200000">
            <a:off x="890933" y="4788246"/>
            <a:ext cx="1440161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  <a:endParaRPr lang="en-AU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597B40-22A0-4D41-B0DD-7ABA06DB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168" y="4328594"/>
            <a:ext cx="4211831" cy="20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35</a:t>
            </a:fld>
            <a:endParaRPr lang="en-AU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E451D95C-AC84-4774-99DB-4EFD618D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863"/>
            <a:ext cx="12192000" cy="420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3600" dirty="0"/>
              <a:t>Neural Architecture Search</a:t>
            </a:r>
            <a:endParaRPr lang="en-US" sz="3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36</a:t>
            </a:fld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679736" y="1644530"/>
            <a:ext cx="1110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ea typeface="Arial"/>
                <a:cs typeface="Arial"/>
              </a:rPr>
              <a:t>Neural architecture search for semantic image segmentation that can handle full resolution image input.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8B31-F621-47D2-A461-6B0897FF1C91}"/>
              </a:ext>
            </a:extLst>
          </p:cNvPr>
          <p:cNvSpPr txBox="1"/>
          <p:nvPr/>
        </p:nvSpPr>
        <p:spPr>
          <a:xfrm>
            <a:off x="0" y="6493370"/>
            <a:ext cx="118411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/>
              <a:t>C. Liu </a:t>
            </a:r>
            <a:r>
              <a:rPr lang="en-AU" sz="1050" i="1" dirty="0"/>
              <a:t>et al.</a:t>
            </a:r>
            <a:r>
              <a:rPr lang="en-AU" sz="1050" dirty="0"/>
              <a:t>, “Auto-</a:t>
            </a:r>
            <a:r>
              <a:rPr lang="en-AU" sz="1050" dirty="0" err="1"/>
              <a:t>DeepLab</a:t>
            </a:r>
            <a:r>
              <a:rPr lang="en-AU" sz="1050" dirty="0"/>
              <a:t>: Hierarchical Neural Architecture Search for Semantic Image Segmentation,” in </a:t>
            </a:r>
            <a:r>
              <a:rPr lang="en-AU" sz="1050" i="1" dirty="0"/>
              <a:t>2019 IEEE/CVF Conference on Computer Vision and Pattern Recognition (CVPR)</a:t>
            </a:r>
            <a:r>
              <a:rPr lang="en-AU" sz="1050" dirty="0"/>
              <a:t>, Jun. 2019, pp. 82–92, </a:t>
            </a:r>
            <a:r>
              <a:rPr lang="en-AU" sz="1050" dirty="0" err="1"/>
              <a:t>doi</a:t>
            </a:r>
            <a:r>
              <a:rPr lang="en-AU" sz="1050" dirty="0"/>
              <a:t>: </a:t>
            </a:r>
            <a:r>
              <a:rPr lang="en-AU" sz="1050" dirty="0">
                <a:hlinkClick r:id="rId2"/>
              </a:rPr>
              <a:t>10.1109/CVPR.2019.00017</a:t>
            </a:r>
            <a:r>
              <a:rPr lang="en-AU" sz="1050" dirty="0"/>
              <a:t>.</a:t>
            </a:r>
            <a:endParaRPr lang="en-AU" sz="105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D8884-E932-4899-B716-A598797B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413599"/>
            <a:ext cx="9163050" cy="3190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0756C-B92F-4C91-AA5F-26DE0139C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36" y="2362200"/>
            <a:ext cx="447675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F5B8F-189E-4731-9E7C-41087394D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384" y="3068960"/>
            <a:ext cx="4324350" cy="209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8E4B80-6A0D-4E45-BFCB-A490B9860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875" y="3786864"/>
            <a:ext cx="42767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8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3600" dirty="0"/>
              <a:t>Dense Residual Fabric Networks</a:t>
            </a:r>
            <a:endParaRPr lang="en-US" sz="3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37</a:t>
            </a:fld>
            <a:endParaRPr lang="en-AU" dirty="0"/>
          </a:p>
        </p:txBody>
      </p:sp>
      <p:sp>
        <p:nvSpPr>
          <p:cNvPr id="26" name="TextBox 25"/>
          <p:cNvSpPr txBox="1"/>
          <p:nvPr/>
        </p:nvSpPr>
        <p:spPr>
          <a:xfrm>
            <a:off x="679736" y="1644530"/>
            <a:ext cx="11104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ea typeface="Arial"/>
                <a:cs typeface="Arial"/>
              </a:rPr>
              <a:t>Neural architecture search for 3D semantic image segmentation that can handle full resolution (size-independent) 3D MRI input for multi-dataset learning and analysis.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8B31-F621-47D2-A461-6B0897FF1C91}"/>
              </a:ext>
            </a:extLst>
          </p:cNvPr>
          <p:cNvSpPr txBox="1"/>
          <p:nvPr/>
        </p:nvSpPr>
        <p:spPr>
          <a:xfrm>
            <a:off x="0" y="6493370"/>
            <a:ext cx="118411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/>
              <a:t>Liu, S., Dai, W., Engstrom, C., Fripp, J., Greer, P. B., Crozier, S., Dowling, J. A., &amp; Chandra, S. S. “Fabric Image Representation Encoding Networks for Large-scale 3D Medical Image Analysis”, </a:t>
            </a:r>
            <a:r>
              <a:rPr lang="en-AU" sz="1050" i="1" dirty="0"/>
              <a:t>ArXiv:2006.15578 [Cs, </a:t>
            </a:r>
            <a:r>
              <a:rPr lang="en-AU" sz="1050" i="1" dirty="0" err="1"/>
              <a:t>Eess</a:t>
            </a:r>
            <a:r>
              <a:rPr lang="en-AU" sz="1050" i="1" dirty="0"/>
              <a:t>] </a:t>
            </a:r>
            <a:r>
              <a:rPr lang="en-AU" sz="1050" b="1" dirty="0"/>
              <a:t>2020</a:t>
            </a:r>
            <a:r>
              <a:rPr lang="en-AU" sz="1050" dirty="0"/>
              <a:t>. </a:t>
            </a:r>
            <a:r>
              <a:rPr lang="en-AU" sz="1050" dirty="0">
                <a:hlinkClick r:id="rId2"/>
              </a:rPr>
              <a:t>http://arxiv.org/abs/2006.15578</a:t>
            </a:r>
            <a:endParaRPr lang="en-AU" sz="1050" dirty="0">
              <a:effectLst/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5565D1-17D0-45DF-B8DE-979C090E6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664" y="2290861"/>
            <a:ext cx="8687790" cy="413118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0EF1D20-274F-4483-BDED-B7E4FA430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219" y="3068960"/>
            <a:ext cx="6120680" cy="2891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3DD1E0-B35C-486C-8B86-ACD16F9A0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543" y="3429000"/>
            <a:ext cx="6384032" cy="28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7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3600" dirty="0"/>
              <a:t>Visual Transformers</a:t>
            </a:r>
            <a:endParaRPr lang="en-US" sz="3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38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8B31-F621-47D2-A461-6B0897FF1C91}"/>
              </a:ext>
            </a:extLst>
          </p:cNvPr>
          <p:cNvSpPr txBox="1"/>
          <p:nvPr/>
        </p:nvSpPr>
        <p:spPr>
          <a:xfrm>
            <a:off x="0" y="6493370"/>
            <a:ext cx="118411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A. </a:t>
            </a:r>
            <a:r>
              <a:rPr lang="en-US" sz="1050" dirty="0" err="1"/>
              <a:t>Dosovitskiy</a:t>
            </a:r>
            <a:r>
              <a:rPr lang="en-US" sz="1050" dirty="0"/>
              <a:t> </a:t>
            </a:r>
            <a:r>
              <a:rPr lang="en-US" sz="1050" i="1" dirty="0"/>
              <a:t>et al.</a:t>
            </a:r>
            <a:r>
              <a:rPr lang="en-US" sz="1050" dirty="0"/>
              <a:t>, “An Image is Worth 16x16 Words: Transformers for Image Recognition at Scale,” </a:t>
            </a:r>
            <a:r>
              <a:rPr lang="en-US" sz="1050" i="1" dirty="0"/>
              <a:t>arXiv:2010.11929 [cs]</a:t>
            </a:r>
            <a:r>
              <a:rPr lang="en-US" sz="1050" dirty="0"/>
              <a:t>, Oct. 2020, Accessed: Dec. 10, 2020. [Online]. Available: </a:t>
            </a:r>
            <a:r>
              <a:rPr lang="en-US" sz="1050" dirty="0">
                <a:hlinkClick r:id="rId2"/>
              </a:rPr>
              <a:t>http://arxiv.org/abs/2010.11929</a:t>
            </a:r>
            <a:r>
              <a:rPr lang="en-US" sz="1050" dirty="0"/>
              <a:t>.</a:t>
            </a:r>
            <a:endParaRPr lang="en-US" sz="1050" dirty="0">
              <a:effectLst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61209CC-E81C-491F-B4C8-E64C6AAFA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38102"/>
            <a:ext cx="12192000" cy="48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6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dirty="0"/>
              <a:t>CNNs provide a way of automatically extracting meaningful features for your problem</a:t>
            </a:r>
          </a:p>
          <a:p>
            <a:pPr lvl="1"/>
            <a:r>
              <a:rPr lang="en-US" dirty="0"/>
              <a:t>This drastically improves performance of imaging tasks</a:t>
            </a:r>
          </a:p>
          <a:p>
            <a:pPr lvl="1"/>
            <a:r>
              <a:rPr lang="en-US" dirty="0"/>
              <a:t>Neural architecture search provides a way to determine the best CNN structure for the problem</a:t>
            </a:r>
          </a:p>
          <a:p>
            <a:pPr lvl="1"/>
            <a:r>
              <a:rPr lang="en-US" dirty="0"/>
              <a:t>Could transformers be the future for imaging?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39</a:t>
            </a:fld>
            <a:endParaRPr lang="en-AU" dirty="0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F004B929-7B1C-42FD-A978-F5B5B1C826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19171"/>
            <a:ext cx="3360109" cy="240219"/>
          </a:xfrm>
        </p:spPr>
        <p:txBody>
          <a:bodyPr/>
          <a:lstStyle/>
          <a:p>
            <a:r>
              <a:rPr lang="en-AU" dirty="0"/>
              <a:t>Pattern Analysis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C935EBD-9E53-4CDE-B609-ABB086EA91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0550" y="6524625"/>
            <a:ext cx="3384667" cy="241300"/>
          </a:xfrm>
        </p:spPr>
        <p:txBody>
          <a:bodyPr/>
          <a:lstStyle/>
          <a:p>
            <a:r>
              <a:rPr lang="en-AU" dirty="0"/>
              <a:t>#summer-of-ai</a:t>
            </a:r>
          </a:p>
        </p:txBody>
      </p:sp>
    </p:spTree>
    <p:extLst>
      <p:ext uri="{BB962C8B-B14F-4D97-AF65-F5344CB8AC3E}">
        <p14:creationId xmlns:p14="http://schemas.microsoft.com/office/powerpoint/2010/main" val="88799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‘AI’ in imaging today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C5C28-20AD-4AE6-8AFC-ED2EE84E13C8}"/>
              </a:ext>
            </a:extLst>
          </p:cNvPr>
          <p:cNvSpPr txBox="1"/>
          <p:nvPr/>
        </p:nvSpPr>
        <p:spPr>
          <a:xfrm>
            <a:off x="506760" y="1579991"/>
            <a:ext cx="2808312" cy="175432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 transcribing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assistants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Face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Augmented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D6317-8FC0-4ABD-B088-5CB726A7956F}"/>
              </a:ext>
            </a:extLst>
          </p:cNvPr>
          <p:cNvSpPr txBox="1"/>
          <p:nvPr/>
        </p:nvSpPr>
        <p:spPr>
          <a:xfrm>
            <a:off x="2855640" y="1704075"/>
            <a:ext cx="2808312" cy="23083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OpenAI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Samsung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F96C8-87B9-4141-9714-4DC76E3CB77B}"/>
              </a:ext>
            </a:extLst>
          </p:cNvPr>
          <p:cNvSpPr txBox="1"/>
          <p:nvPr/>
        </p:nvSpPr>
        <p:spPr>
          <a:xfrm>
            <a:off x="9200964" y="2021786"/>
            <a:ext cx="2808312" cy="14465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Deep Learning</a:t>
            </a:r>
            <a:endParaRPr lang="en-AU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2BD447-F2EC-4D7F-8F38-2706EA4E4270}"/>
              </a:ext>
            </a:extLst>
          </p:cNvPr>
          <p:cNvSpPr/>
          <p:nvPr/>
        </p:nvSpPr>
        <p:spPr>
          <a:xfrm>
            <a:off x="5717922" y="1309717"/>
            <a:ext cx="39604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100" dirty="0">
                <a:hlinkClick r:id="rId3"/>
              </a:rPr>
              <a:t>https://thispersondoesnotexist.com/</a:t>
            </a:r>
            <a:r>
              <a:rPr lang="en-AU" sz="1100" dirty="0"/>
              <a:t> </a:t>
            </a:r>
          </a:p>
        </p:txBody>
      </p:sp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075DA10-B83C-4218-BA7C-ED30B0527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640" y="1544147"/>
            <a:ext cx="2636912" cy="26369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8282422-94AB-47D3-955E-39457D6C9F6A}"/>
              </a:ext>
            </a:extLst>
          </p:cNvPr>
          <p:cNvSpPr/>
          <p:nvPr/>
        </p:nvSpPr>
        <p:spPr>
          <a:xfrm>
            <a:off x="8329555" y="2422042"/>
            <a:ext cx="720080" cy="646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A886E454-E9AA-4171-9E50-C98CB55A0976}"/>
              </a:ext>
            </a:extLst>
          </p:cNvPr>
          <p:cNvSpPr/>
          <p:nvPr/>
        </p:nvSpPr>
        <p:spPr>
          <a:xfrm rot="10800000">
            <a:off x="9506175" y="3696095"/>
            <a:ext cx="1368152" cy="218624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F5927-6D6C-473F-A4BB-3BAB5AD2DD8F}"/>
              </a:ext>
            </a:extLst>
          </p:cNvPr>
          <p:cNvSpPr txBox="1"/>
          <p:nvPr/>
        </p:nvSpPr>
        <p:spPr>
          <a:xfrm>
            <a:off x="5048309" y="4412402"/>
            <a:ext cx="4281153" cy="23391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Artificial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Artificial neurons make non-linear decisions when connected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network decides what task it can complete successfully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weights between neurons parameterizes the entire problem!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Designing new networks is the main driver of AI innovation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786A3A3-A8A3-423F-B6E6-61B8F36F1B53}"/>
              </a:ext>
            </a:extLst>
          </p:cNvPr>
          <p:cNvSpPr/>
          <p:nvPr/>
        </p:nvSpPr>
        <p:spPr>
          <a:xfrm rot="10800000">
            <a:off x="4207500" y="5258934"/>
            <a:ext cx="720080" cy="646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1B59F-AC67-4825-BBB5-3B9D8C2C44F8}"/>
              </a:ext>
            </a:extLst>
          </p:cNvPr>
          <p:cNvSpPr txBox="1"/>
          <p:nvPr/>
        </p:nvSpPr>
        <p:spPr>
          <a:xfrm>
            <a:off x="292332" y="4500125"/>
            <a:ext cx="3816424" cy="23391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 what?!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Same algorithm in deep learning runs at least 20-30 times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15-20% more accurate/performance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Directly solves 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Completely data-driven, no need to have an expert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This is what </a:t>
            </a:r>
            <a:r>
              <a:rPr lang="en-AU" sz="1600" b="1" dirty="0"/>
              <a:t>WE</a:t>
            </a:r>
            <a:r>
              <a:rPr lang="en-AU" sz="1600" dirty="0"/>
              <a:t> build and do!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Open source frameworks!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CD307-F594-4A72-A4B9-13C40250384D}"/>
              </a:ext>
            </a:extLst>
          </p:cNvPr>
          <p:cNvSpPr/>
          <p:nvPr/>
        </p:nvSpPr>
        <p:spPr>
          <a:xfrm>
            <a:off x="5229894" y="4205013"/>
            <a:ext cx="346884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Imagined by a GAN (</a:t>
            </a:r>
            <a:r>
              <a:rPr lang="en-US" sz="900" dirty="0">
                <a:hlinkClick r:id="rId5"/>
              </a:rPr>
              <a:t>generative adversarial network)</a:t>
            </a:r>
            <a:r>
              <a:rPr lang="en-US" sz="900" dirty="0"/>
              <a:t> </a:t>
            </a:r>
            <a:r>
              <a:rPr lang="en-US" sz="900" dirty="0">
                <a:hlinkClick r:id="rId6"/>
              </a:rPr>
              <a:t>StyleGAN2</a:t>
            </a:r>
            <a:endParaRPr lang="en-US" sz="900" dirty="0"/>
          </a:p>
        </p:txBody>
      </p:sp>
      <p:pic>
        <p:nvPicPr>
          <p:cNvPr id="21" name="Picture 20" descr="A close up of electronics&#10;&#10;Description automatically generated">
            <a:extLst>
              <a:ext uri="{FF2B5EF4-FFF2-40B4-BE49-F238E27FC236}">
                <a16:creationId xmlns:a16="http://schemas.microsoft.com/office/drawing/2014/main" id="{D2475E0A-D356-4929-A82C-048E3206D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69" y="3340644"/>
            <a:ext cx="2132198" cy="117100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D83C0BE-8390-4F74-903C-3FA583099DA1}"/>
              </a:ext>
            </a:extLst>
          </p:cNvPr>
          <p:cNvSpPr/>
          <p:nvPr/>
        </p:nvSpPr>
        <p:spPr>
          <a:xfrm>
            <a:off x="1519097" y="4207142"/>
            <a:ext cx="346884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Graphical Processing Units (GPUs) – 10 </a:t>
            </a:r>
            <a:r>
              <a:rPr lang="en-US" sz="900" dirty="0" err="1"/>
              <a:t>TeraFLOPS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990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4270-E748-472B-BDE1-634F1527D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C4AF2-0344-4873-8B01-1BEF95B63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800" y="1876346"/>
            <a:ext cx="5617224" cy="1294478"/>
          </a:xfrm>
        </p:spPr>
        <p:txBody>
          <a:bodyPr>
            <a:normAutofit/>
          </a:bodyPr>
          <a:lstStyle/>
          <a:p>
            <a:r>
              <a:rPr lang="en-AU" sz="1600" dirty="0"/>
              <a:t>Dr Shekhar “Shakes” Chandra | Senior Lecturer</a:t>
            </a:r>
          </a:p>
          <a:p>
            <a:r>
              <a:rPr lang="en-AU" sz="1600" dirty="0"/>
              <a:t>School of Information Technology and Electrical Engineering</a:t>
            </a:r>
          </a:p>
          <a:p>
            <a:r>
              <a:rPr lang="en-AU" sz="1600" dirty="0"/>
              <a:t>shekhar.chandra@uq.edu.au</a:t>
            </a:r>
          </a:p>
          <a:p>
            <a:r>
              <a:rPr lang="en-AU" sz="1600" dirty="0"/>
              <a:t>+61 7 3365 8359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C9264C-F81D-4DA3-95FB-3D31419E5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@shakes76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9D0877-AECF-42A4-AD3C-BF700B7A2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 err="1"/>
              <a:t>shekhar</a:t>
            </a:r>
            <a:r>
              <a:rPr lang="en-AU" dirty="0"/>
              <a:t>-s-</a:t>
            </a:r>
            <a:r>
              <a:rPr lang="en-AU" dirty="0" err="1"/>
              <a:t>chandra</a:t>
            </a:r>
            <a:endParaRPr lang="en-AU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CD5120-F460-4C2E-AEB4-E7228CB4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46" y="3686288"/>
            <a:ext cx="292269" cy="216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05B62E-D65E-4274-BD09-A77E7CF6D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00" y="3429000"/>
            <a:ext cx="19080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4DFA57-FDE4-43C8-B3A8-42D3187172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 err="1"/>
              <a:t>AlexNet</a:t>
            </a:r>
            <a:endParaRPr lang="en-AU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EE0BAF-E602-4B7A-A5CC-5625C6BAD382}"/>
              </a:ext>
            </a:extLst>
          </p:cNvPr>
          <p:cNvSpPr txBox="1">
            <a:spLocks/>
          </p:cNvSpPr>
          <p:nvPr/>
        </p:nvSpPr>
        <p:spPr>
          <a:xfrm>
            <a:off x="695326" y="1700213"/>
            <a:ext cx="10801274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2" lvl="1" indent="0">
              <a:buNone/>
            </a:pPr>
            <a:r>
              <a:rPr lang="en-US" dirty="0"/>
              <a:t>The network that started it all! Next level image classification performance and understanding using CNNs</a:t>
            </a:r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95F6B1-C9D8-4A60-9FD1-1D75397E99D2}"/>
              </a:ext>
            </a:extLst>
          </p:cNvPr>
          <p:cNvSpPr/>
          <p:nvPr/>
        </p:nvSpPr>
        <p:spPr>
          <a:xfrm>
            <a:off x="548229" y="6088284"/>
            <a:ext cx="110893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AU" sz="1100" dirty="0"/>
              <a:t>A. </a:t>
            </a:r>
            <a:r>
              <a:rPr lang="en-AU" sz="1100" dirty="0" err="1"/>
              <a:t>Krizhevsky</a:t>
            </a:r>
            <a:r>
              <a:rPr lang="en-AU" sz="1100" dirty="0"/>
              <a:t>, I. </a:t>
            </a:r>
            <a:r>
              <a:rPr lang="en-AU" sz="1100" dirty="0" err="1"/>
              <a:t>Sutskever</a:t>
            </a:r>
            <a:r>
              <a:rPr lang="en-AU" sz="1100" dirty="0"/>
              <a:t>, and G. E. Hinton, “ImageNet Classification with Deep Convolutional Neural Networks,” in </a:t>
            </a:r>
            <a:r>
              <a:rPr lang="en-AU" sz="1100" i="1" dirty="0"/>
              <a:t>Advances in Neural Information Processing Systems 25</a:t>
            </a:r>
            <a:r>
              <a:rPr lang="en-AU" sz="1100" dirty="0"/>
              <a:t>, F. Pereira, C. J. C. Burges, L. </a:t>
            </a:r>
            <a:r>
              <a:rPr lang="en-AU" sz="1100" dirty="0" err="1"/>
              <a:t>Bottou</a:t>
            </a:r>
            <a:r>
              <a:rPr lang="en-AU" sz="1100" dirty="0"/>
              <a:t>, and K. Q. Weinberger, Eds. Curran Associates, Inc., 2012, pp. 1097–1105.</a:t>
            </a:r>
            <a:endParaRPr lang="en-AU" sz="110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6FE0C-E086-4E2F-B3A6-EDACEAFC4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18" y="2145052"/>
            <a:ext cx="7776864" cy="37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DBD4B-12BD-4D99-85CA-E6EF38D41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982" y="2569273"/>
            <a:ext cx="33147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5DAF90-75C0-4F16-BED3-70C6B16E5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94" y="1468211"/>
            <a:ext cx="11534775" cy="451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AA540F-EB1C-4E28-B423-CF7701F7A440}"/>
              </a:ext>
            </a:extLst>
          </p:cNvPr>
          <p:cNvSpPr/>
          <p:nvPr/>
        </p:nvSpPr>
        <p:spPr>
          <a:xfrm>
            <a:off x="5764269" y="189873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>
                <a:hlinkClick r:id="rId5"/>
              </a:rPr>
              <a:t>https://paperswithcode.com/sota/image-classification-on-imagenet</a:t>
            </a:r>
            <a:r>
              <a:rPr lang="en-AU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57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Filtering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912B3F5-A50D-420F-81C9-395F30227A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#summer-of-ai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17DE0E-AFB1-41FD-BC35-27DB61CA125F}" type="slidenum">
              <a:rPr kumimoji="0" lang="en-AU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5326" y="1700213"/>
            <a:ext cx="10945290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Fourier space has many advantages, including filtering and convolution</a:t>
            </a:r>
          </a:p>
          <a:p>
            <a:pPr lvl="1"/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192"/>
            <a:ext cx="12192000" cy="3104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063552" y="2672062"/>
            <a:ext cx="7259704" cy="3658434"/>
            <a:chOff x="2063552" y="2672062"/>
            <a:chExt cx="7259704" cy="3658434"/>
          </a:xfrm>
        </p:grpSpPr>
        <p:sp>
          <p:nvSpPr>
            <p:cNvPr id="18" name="Rectangle 17"/>
            <p:cNvSpPr/>
            <p:nvPr/>
          </p:nvSpPr>
          <p:spPr>
            <a:xfrm>
              <a:off x="2279576" y="2780928"/>
              <a:ext cx="3384376" cy="33123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552" y="2672062"/>
              <a:ext cx="7259704" cy="3658434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878" y="3266781"/>
            <a:ext cx="7259704" cy="365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altLang="en-US" sz="3600" dirty="0"/>
              <a:t>Image Convolution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7AFD3C-BB72-40A3-8C3B-DA978A7A154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F004B929-7B1C-42FD-A978-F5B5B1C826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19171"/>
            <a:ext cx="3360109" cy="240219"/>
          </a:xfrm>
        </p:spPr>
        <p:txBody>
          <a:bodyPr/>
          <a:lstStyle/>
          <a:p>
            <a:r>
              <a:rPr lang="en-AU" dirty="0"/>
              <a:t>Pattern Analysis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C935EBD-9E53-4CDE-B609-ABB086EA91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0550" y="6524625"/>
            <a:ext cx="3384667" cy="241300"/>
          </a:xfrm>
        </p:spPr>
        <p:txBody>
          <a:bodyPr/>
          <a:lstStyle/>
          <a:p>
            <a:r>
              <a:rPr lang="en-AU" dirty="0"/>
              <a:t>#summer-of-ai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217" y="891519"/>
            <a:ext cx="3467100" cy="2085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9456" y="5842063"/>
            <a:ext cx="1036915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Links</a:t>
            </a:r>
            <a:r>
              <a:rPr lang="en-AU" sz="1400" dirty="0">
                <a:hlinkClick r:id="rId3"/>
              </a:rPr>
              <a:t> </a:t>
            </a:r>
          </a:p>
          <a:p>
            <a:r>
              <a:rPr lang="en-AU" sz="1200" dirty="0">
                <a:hlinkClick r:id="rId3"/>
              </a:rPr>
              <a:t>http://colah.github.io/posts/2014-07-Understanding-Convolutions/</a:t>
            </a:r>
            <a:endParaRPr lang="en-AU" sz="1200" dirty="0"/>
          </a:p>
          <a:p>
            <a:r>
              <a:rPr lang="en-AU" sz="1200" dirty="0">
                <a:hlinkClick r:id="rId4"/>
              </a:rPr>
              <a:t>https://towardsdatascience.com/a-comprehensive-guide-to-convolutional-neural-networks-the-eli5-way-3bd2b1164a53</a:t>
            </a:r>
            <a:r>
              <a:rPr lang="en-AU" sz="12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4" y="1804885"/>
            <a:ext cx="73152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975" y="3288410"/>
            <a:ext cx="300990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"/>
          <p:cNvSpPr txBox="1">
            <a:spLocks noGrp="1"/>
          </p:cNvSpPr>
          <p:nvPr>
            <p:ph type="body" idx="1"/>
          </p:nvPr>
        </p:nvSpPr>
        <p:spPr>
          <a:xfrm>
            <a:off x="695326" y="1700213"/>
            <a:ext cx="108015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AU"/>
              <a:t>CNN is a class of deep learning models that specialise on image processing.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AU"/>
              <a:t>CNNs perform feature extraction via convolution with trainable filters.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AU"/>
              <a:t>Stacked Convolutional layers can perform hierarchical feature featraction</a:t>
            </a:r>
            <a:endParaRPr/>
          </a:p>
          <a:p>
            <a:pPr marL="45720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AU"/>
              <a:t>Earlier layer extract fine grained details such as edges,</a:t>
            </a:r>
            <a:endParaRPr/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AU"/>
              <a:t>Deeper layer extract abstract features such as objects and patterns.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  <p:sp>
        <p:nvSpPr>
          <p:cNvPr id="424" name="Google Shape;424;p3"/>
          <p:cNvSpPr txBox="1"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</a:pPr>
            <a:r>
              <a:rPr lang="en-AU"/>
              <a:t>Convolutional Neural Networks (CNN)</a:t>
            </a:r>
            <a:endParaRPr/>
          </a:p>
        </p:txBody>
      </p:sp>
      <p:sp>
        <p:nvSpPr>
          <p:cNvPr id="425" name="Google Shape;425;p3"/>
          <p:cNvSpPr txBox="1">
            <a:spLocks noGrp="1"/>
          </p:cNvSpPr>
          <p:nvPr>
            <p:ph type="sldNum" idx="12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  <p:pic>
        <p:nvPicPr>
          <p:cNvPr id="426" name="Google Shape;4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002" y="2729577"/>
            <a:ext cx="2881825" cy="32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670E92-3AA9-4614-A780-E00910D9E0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Pattern Analysis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AAC87B6-164F-4892-A04B-AC06243353E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</p:spPr>
        <p:txBody>
          <a:bodyPr/>
          <a:lstStyle/>
          <a:p>
            <a:r>
              <a:rPr lang="en-AU" dirty="0"/>
              <a:t>Receptive Fields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95326" y="1700213"/>
            <a:ext cx="10801274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79388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79388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 panose="020B0604020202020204" pitchFamily="34" charset="0"/>
              <a:buChar char="­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79388" algn="l" defTabSz="914400" rtl="0" eaLnBrk="1" latinLnBrk="0" hangingPunct="1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"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2000" b="1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sz="1600" dirty="0"/>
              <a:t>Mammalian vision system uses response functions called receptive fields </a:t>
            </a:r>
          </a:p>
          <a:p>
            <a:pPr lvl="1"/>
            <a:r>
              <a:rPr lang="en-AU" sz="1600" dirty="0"/>
              <a:t>These fields are spread out across the visual inputs and been linked to Gabor filters [1] and controls the neural firing within the visual cortex</a:t>
            </a:r>
          </a:p>
          <a:p>
            <a:pPr lvl="1"/>
            <a:r>
              <a:rPr lang="en-AU" sz="1600" dirty="0"/>
              <a:t>We compute them using convolution</a:t>
            </a:r>
          </a:p>
          <a:p>
            <a:pPr lvl="1"/>
            <a:endParaRPr lang="en-AU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933F4-149D-4E2D-84D1-2FA142AB6BB1}"/>
              </a:ext>
            </a:extLst>
          </p:cNvPr>
          <p:cNvSpPr txBox="1"/>
          <p:nvPr/>
        </p:nvSpPr>
        <p:spPr>
          <a:xfrm>
            <a:off x="1369391" y="4207129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Gabor</a:t>
            </a:r>
          </a:p>
          <a:p>
            <a:r>
              <a:rPr lang="en-AU" dirty="0">
                <a:solidFill>
                  <a:srgbClr val="FF0000"/>
                </a:solidFill>
              </a:rPr>
              <a:t>Filters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0D219B-4CC2-4D0D-9687-E487EA146E87}"/>
              </a:ext>
            </a:extLst>
          </p:cNvPr>
          <p:cNvCxnSpPr>
            <a:cxnSpLocks/>
          </p:cNvCxnSpPr>
          <p:nvPr/>
        </p:nvCxnSpPr>
        <p:spPr>
          <a:xfrm>
            <a:off x="2403441" y="3544943"/>
            <a:ext cx="12904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0C962F-1767-445C-9301-C30BE9DF5811}"/>
              </a:ext>
            </a:extLst>
          </p:cNvPr>
          <p:cNvCxnSpPr>
            <a:cxnSpLocks/>
          </p:cNvCxnSpPr>
          <p:nvPr/>
        </p:nvCxnSpPr>
        <p:spPr>
          <a:xfrm>
            <a:off x="2325692" y="5600839"/>
            <a:ext cx="13443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58021E4-873E-48F3-9095-3E5DE2CCF58D}"/>
              </a:ext>
            </a:extLst>
          </p:cNvPr>
          <p:cNvSpPr txBox="1"/>
          <p:nvPr/>
        </p:nvSpPr>
        <p:spPr>
          <a:xfrm>
            <a:off x="1624560" y="6266755"/>
            <a:ext cx="5104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/>
              <a:t>[1] B. A. </a:t>
            </a:r>
            <a:r>
              <a:rPr lang="en-AU" sz="800" dirty="0" err="1"/>
              <a:t>Olshausen</a:t>
            </a:r>
            <a:r>
              <a:rPr lang="en-AU" sz="800" dirty="0"/>
              <a:t> and D. J. Field, “Emergence of simple-cell receptive field properties by learning a sparse code for natural images,” </a:t>
            </a:r>
            <a:r>
              <a:rPr lang="en-AU" sz="800" i="1" dirty="0"/>
              <a:t>Nature</a:t>
            </a:r>
            <a:r>
              <a:rPr lang="en-AU" sz="800" dirty="0"/>
              <a:t>, vol. 381, no. 6583, p. 607, Jun. 1996.</a:t>
            </a:r>
          </a:p>
          <a:p>
            <a:r>
              <a:rPr lang="en-AU" sz="800" dirty="0"/>
              <a:t>[2] D. L. </a:t>
            </a:r>
            <a:r>
              <a:rPr lang="en-AU" sz="800" dirty="0" err="1"/>
              <a:t>Ringach</a:t>
            </a:r>
            <a:r>
              <a:rPr lang="en-AU" sz="800" dirty="0"/>
              <a:t>, “Spatial Structure and Symmetry of Simple-Cell Receptive Fields in Macaque Primary Visual Cortex,” </a:t>
            </a:r>
            <a:r>
              <a:rPr lang="en-AU" sz="800" i="1" dirty="0"/>
              <a:t>Journal of Neurophysiology</a:t>
            </a:r>
            <a:r>
              <a:rPr lang="en-AU" sz="800" dirty="0"/>
              <a:t>, Jul. 2002.</a:t>
            </a:r>
          </a:p>
          <a:p>
            <a:endParaRPr lang="en-AU" sz="8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4B24A-22B8-4B2A-9998-7547E7906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971" y="3167274"/>
            <a:ext cx="1485900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7D96B-88D8-4CDF-BB2A-10C069D7F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93" y="3179955"/>
            <a:ext cx="3810000" cy="35280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275AAF-5EEA-4C47-BBF3-8B3EB3B5CA19}"/>
              </a:ext>
            </a:extLst>
          </p:cNvPr>
          <p:cNvSpPr txBox="1"/>
          <p:nvPr/>
        </p:nvSpPr>
        <p:spPr>
          <a:xfrm>
            <a:off x="1369390" y="5216194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Actual</a:t>
            </a:r>
          </a:p>
          <a:p>
            <a:r>
              <a:rPr lang="en-AU" dirty="0">
                <a:solidFill>
                  <a:srgbClr val="FF0000"/>
                </a:solidFill>
              </a:rPr>
              <a:t>Field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5BCF53-F3CD-45A3-A396-4F6255F22C6A}"/>
              </a:ext>
            </a:extLst>
          </p:cNvPr>
          <p:cNvSpPr txBox="1"/>
          <p:nvPr/>
        </p:nvSpPr>
        <p:spPr>
          <a:xfrm>
            <a:off x="1369389" y="3228286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Modelled</a:t>
            </a:r>
          </a:p>
          <a:p>
            <a:r>
              <a:rPr lang="en-AU" dirty="0">
                <a:solidFill>
                  <a:srgbClr val="FF0000"/>
                </a:solidFill>
              </a:rPr>
              <a:t>Field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4ADB3F-98D0-4ACD-94E6-3CEA84DA8FB9}"/>
              </a:ext>
            </a:extLst>
          </p:cNvPr>
          <p:cNvSpPr/>
          <p:nvPr/>
        </p:nvSpPr>
        <p:spPr>
          <a:xfrm>
            <a:off x="6384032" y="2666901"/>
            <a:ext cx="46085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100" dirty="0"/>
              <a:t>Example of the receptive fields of a Macaque's primary visual cortex and their distribution with respect to spatial parameters [2]</a:t>
            </a:r>
          </a:p>
        </p:txBody>
      </p:sp>
    </p:spTree>
    <p:extLst>
      <p:ext uri="{BB962C8B-B14F-4D97-AF65-F5344CB8AC3E}">
        <p14:creationId xmlns:p14="http://schemas.microsoft.com/office/powerpoint/2010/main" val="5164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 PPT">
      <a:dk1>
        <a:sysClr val="windowText" lastClr="000000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00A2C7"/>
      </a:hlink>
      <a:folHlink>
        <a:srgbClr val="00A2C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-template.pptx" id="{37037779-D39D-4810-B041-E904A1980DB9}" vid="{C18A1960-0D7E-4DFF-B226-AA96F60DEE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320</TotalTime>
  <Words>2600</Words>
  <Application>Microsoft Office PowerPoint</Application>
  <PresentationFormat>Widescreen</PresentationFormat>
  <Paragraphs>350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Wingdings</vt:lpstr>
      <vt:lpstr>University of Queensland</vt:lpstr>
      <vt:lpstr>Imaging</vt:lpstr>
      <vt:lpstr>Images</vt:lpstr>
      <vt:lpstr>Imaging – The Traditional Way</vt:lpstr>
      <vt:lpstr>‘AI’ in imaging today …</vt:lpstr>
      <vt:lpstr>AlexNet</vt:lpstr>
      <vt:lpstr>Filtering</vt:lpstr>
      <vt:lpstr>Image Convolution</vt:lpstr>
      <vt:lpstr>Convolutional Neural Networks (CNN)</vt:lpstr>
      <vt:lpstr>Receptive Fields</vt:lpstr>
      <vt:lpstr>Receptive Fields</vt:lpstr>
      <vt:lpstr>Convolution Neural Networks (CNNs)</vt:lpstr>
      <vt:lpstr>Convolution Neural Networks</vt:lpstr>
      <vt:lpstr>Convolution Neural Networks</vt:lpstr>
      <vt:lpstr>Convolution Neural Networks</vt:lpstr>
      <vt:lpstr>PowerPoint Presentation</vt:lpstr>
      <vt:lpstr>Data-driven - automation</vt:lpstr>
      <vt:lpstr>Activation Maps</vt:lpstr>
      <vt:lpstr>Activation Maps</vt:lpstr>
      <vt:lpstr>Autoencoder – Deep Learning</vt:lpstr>
      <vt:lpstr>Skip Connections - UNet</vt:lpstr>
      <vt:lpstr>Skip Connections - UNet</vt:lpstr>
      <vt:lpstr>Residual Connections - ResNet</vt:lpstr>
      <vt:lpstr>Recurrent Connections – RNNs</vt:lpstr>
      <vt:lpstr>Region CNNs – R-CNNs and Faster R-CNNs</vt:lpstr>
      <vt:lpstr>Region CNNs (RCNNs)</vt:lpstr>
      <vt:lpstr>Region CNNs (RCNNs)</vt:lpstr>
      <vt:lpstr>Region CNNs (RCNNs)</vt:lpstr>
      <vt:lpstr>Mask RCNN</vt:lpstr>
      <vt:lpstr>Dilated Convolutions – Context Aggregation</vt:lpstr>
      <vt:lpstr>Generative Models – Variational Bayes</vt:lpstr>
      <vt:lpstr>Generative Models – Adversarial Learning</vt:lpstr>
      <vt:lpstr>Generative Adversarial Networks</vt:lpstr>
      <vt:lpstr>Generative Adversarial Networks – Train G’</vt:lpstr>
      <vt:lpstr>GANs for Shape-based Segmentation</vt:lpstr>
      <vt:lpstr>PowerPoint Presentation</vt:lpstr>
      <vt:lpstr>Neural Architecture Search</vt:lpstr>
      <vt:lpstr>Dense Residual Fabric Networks</vt:lpstr>
      <vt:lpstr>Visual Transformers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Hype or Revolution</dc:title>
  <dc:creator>Shakes Chandra</dc:creator>
  <cp:lastModifiedBy>Shakes Chandra</cp:lastModifiedBy>
  <cp:revision>69</cp:revision>
  <dcterms:created xsi:type="dcterms:W3CDTF">2020-11-30T12:06:44Z</dcterms:created>
  <dcterms:modified xsi:type="dcterms:W3CDTF">2020-12-09T23:07:49Z</dcterms:modified>
</cp:coreProperties>
</file>